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62" r:id="rId3"/>
    <p:sldId id="258" r:id="rId4"/>
    <p:sldId id="259" r:id="rId5"/>
    <p:sldId id="276" r:id="rId6"/>
    <p:sldId id="269" r:id="rId7"/>
    <p:sldId id="272" r:id="rId8"/>
    <p:sldId id="273" r:id="rId9"/>
    <p:sldId id="270" r:id="rId10"/>
    <p:sldId id="271" r:id="rId11"/>
    <p:sldId id="274" r:id="rId12"/>
    <p:sldId id="279" r:id="rId13"/>
    <p:sldId id="278" r:id="rId14"/>
    <p:sldId id="280" r:id="rId15"/>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AC76"/>
    <a:srgbClr val="F1702E"/>
    <a:srgbClr val="0A6D94"/>
    <a:srgbClr val="2772A9"/>
    <a:srgbClr val="00FF99"/>
    <a:srgbClr val="4725A6"/>
    <a:srgbClr val="6600FF"/>
    <a:srgbClr val="9B1D8D"/>
    <a:srgbClr val="4AAC27"/>
    <a:srgbClr val="78B8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4B15FB-502B-47C2-AFB4-5DD2D8AB493E}" v="1251" dt="2024-12-10T11:20:48.678"/>
    <p1510:client id="{582C6A87-E986-4C32-A323-A1C4ABFB8B57}" v="5" dt="2024-12-11T11:06:47.4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5005" autoAdjust="0"/>
    <p:restoredTop sz="94660"/>
  </p:normalViewPr>
  <p:slideViewPr>
    <p:cSldViewPr snapToGrid="0">
      <p:cViewPr varScale="1">
        <p:scale>
          <a:sx n="75" d="100"/>
          <a:sy n="75" d="100"/>
        </p:scale>
        <p:origin x="97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טליה צווילינג אלן" userId="71efdac34d3b6c5e" providerId="LiveId" clId="{582C6A87-E986-4C32-A323-A1C4ABFB8B57}"/>
    <pc:docChg chg="custSel addSld modSld">
      <pc:chgData name="טליה צווילינג אלן" userId="71efdac34d3b6c5e" providerId="LiveId" clId="{582C6A87-E986-4C32-A323-A1C4ABFB8B57}" dt="2024-12-11T11:07:51.295" v="76" actId="20577"/>
      <pc:docMkLst>
        <pc:docMk/>
      </pc:docMkLst>
      <pc:sldChg chg="addSp modSp new mod setBg">
        <pc:chgData name="טליה צווילינג אלן" userId="71efdac34d3b6c5e" providerId="LiveId" clId="{582C6A87-E986-4C32-A323-A1C4ABFB8B57}" dt="2024-12-11T11:07:51.295" v="76" actId="20577"/>
        <pc:sldMkLst>
          <pc:docMk/>
          <pc:sldMk cId="1580490238" sldId="280"/>
        </pc:sldMkLst>
        <pc:spChg chg="add mod">
          <ac:chgData name="טליה צווילינג אלן" userId="71efdac34d3b6c5e" providerId="LiveId" clId="{582C6A87-E986-4C32-A323-A1C4ABFB8B57}" dt="2024-12-11T11:06:20.940" v="51" actId="1076"/>
          <ac:spMkLst>
            <pc:docMk/>
            <pc:sldMk cId="1580490238" sldId="280"/>
            <ac:spMk id="4" creationId="{5B2E7237-2D7A-4D29-3B93-A6F59CD2FFDD}"/>
          </ac:spMkLst>
        </pc:spChg>
        <pc:spChg chg="add mod">
          <ac:chgData name="טליה צווילינג אלן" userId="71efdac34d3b6c5e" providerId="LiveId" clId="{582C6A87-E986-4C32-A323-A1C4ABFB8B57}" dt="2024-12-11T11:07:51.295" v="76" actId="20577"/>
          <ac:spMkLst>
            <pc:docMk/>
            <pc:sldMk cId="1580490238" sldId="280"/>
            <ac:spMk id="6" creationId="{1ABDC2FE-6772-D195-E68B-B8E44853CB20}"/>
          </ac:spMkLst>
        </pc:spChg>
        <pc:spChg chg="add">
          <ac:chgData name="טליה צווילינג אלן" userId="71efdac34d3b6c5e" providerId="LiveId" clId="{582C6A87-E986-4C32-A323-A1C4ABFB8B57}" dt="2024-12-11T10:55:16.948" v="2" actId="26606"/>
          <ac:spMkLst>
            <pc:docMk/>
            <pc:sldMk cId="1580490238" sldId="280"/>
            <ac:spMk id="7" creationId="{42A4FC2C-047E-45A5-965D-8E1E3BF09BC6}"/>
          </ac:spMkLst>
        </pc:spChg>
        <pc:spChg chg="add mod">
          <ac:chgData name="טליה צווילינג אלן" userId="71efdac34d3b6c5e" providerId="LiveId" clId="{582C6A87-E986-4C32-A323-A1C4ABFB8B57}" dt="2024-12-11T11:07:33.414" v="75" actId="1076"/>
          <ac:spMkLst>
            <pc:docMk/>
            <pc:sldMk cId="1580490238" sldId="280"/>
            <ac:spMk id="8" creationId="{FA11A4EB-4171-157A-7314-AF151248C9D2}"/>
          </ac:spMkLst>
        </pc:spChg>
        <pc:picChg chg="add mod">
          <ac:chgData name="טליה צווילינג אלן" userId="71efdac34d3b6c5e" providerId="LiveId" clId="{582C6A87-E986-4C32-A323-A1C4ABFB8B57}" dt="2024-12-11T10:56:05.142" v="4" actId="27614"/>
          <ac:picMkLst>
            <pc:docMk/>
            <pc:sldMk cId="1580490238" sldId="280"/>
            <ac:picMk id="2" creationId="{52C842D1-0CC4-E29C-5F40-BBB619F24FBB}"/>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823AA2-689E-47F7-80A8-9A09879DE249}"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32CC74BB-47B4-4096-BC91-2D3BAF44E79D}">
      <dgm:prSet/>
      <dgm:spPr>
        <a:solidFill>
          <a:srgbClr val="F1702E"/>
        </a:solidFill>
      </dgm:spPr>
      <dgm:t>
        <a:bodyPr/>
        <a:lstStyle/>
        <a:p>
          <a:pPr algn="r"/>
          <a:r>
            <a:rPr lang="he-IL" dirty="0"/>
            <a:t>1. כניסה לעולם האיכות הפנימי של הילד</a:t>
          </a:r>
        </a:p>
        <a:p>
          <a:pPr algn="r"/>
          <a:endParaRPr lang="en-US" dirty="0"/>
        </a:p>
      </dgm:t>
    </dgm:pt>
    <dgm:pt modelId="{2B269C1A-0D24-4A84-884B-8CB46DDBF08A}" type="parTrans" cxnId="{D5318265-F038-4A20-A7AD-BF54CE2754FD}">
      <dgm:prSet/>
      <dgm:spPr/>
      <dgm:t>
        <a:bodyPr/>
        <a:lstStyle/>
        <a:p>
          <a:endParaRPr lang="en-US"/>
        </a:p>
      </dgm:t>
    </dgm:pt>
    <dgm:pt modelId="{4051194B-D24F-4936-9585-75393E84D472}" type="sibTrans" cxnId="{D5318265-F038-4A20-A7AD-BF54CE2754FD}">
      <dgm:prSet/>
      <dgm:spPr/>
      <dgm:t>
        <a:bodyPr/>
        <a:lstStyle/>
        <a:p>
          <a:endParaRPr lang="en-US"/>
        </a:p>
      </dgm:t>
    </dgm:pt>
    <dgm:pt modelId="{92A8A5D6-E24F-4637-8E13-DEA4F79A21C2}">
      <dgm:prSet/>
      <dgm:spPr/>
      <dgm:t>
        <a:bodyPr/>
        <a:lstStyle/>
        <a:p>
          <a:pPr algn="r"/>
          <a:r>
            <a:rPr lang="he-IL" dirty="0"/>
            <a:t>2. חיזוקים חיוביים</a:t>
          </a:r>
          <a:endParaRPr lang="en-US" dirty="0"/>
        </a:p>
      </dgm:t>
    </dgm:pt>
    <dgm:pt modelId="{28112D7F-AC24-42CA-B7D3-10D60D72F794}" type="parTrans" cxnId="{8E8A59D7-F26A-4DDF-A119-193FAA0A8069}">
      <dgm:prSet/>
      <dgm:spPr/>
      <dgm:t>
        <a:bodyPr/>
        <a:lstStyle/>
        <a:p>
          <a:endParaRPr lang="en-US"/>
        </a:p>
      </dgm:t>
    </dgm:pt>
    <dgm:pt modelId="{9B18C193-0CBD-4941-985A-8193064F089F}" type="sibTrans" cxnId="{8E8A59D7-F26A-4DDF-A119-193FAA0A8069}">
      <dgm:prSet/>
      <dgm:spPr/>
      <dgm:t>
        <a:bodyPr/>
        <a:lstStyle/>
        <a:p>
          <a:endParaRPr lang="en-US"/>
        </a:p>
      </dgm:t>
    </dgm:pt>
    <dgm:pt modelId="{6D3E0085-37CF-43A5-977A-3B6286A9A34E}">
      <dgm:prSet/>
      <dgm:spPr/>
      <dgm:t>
        <a:bodyPr/>
        <a:lstStyle/>
        <a:p>
          <a:pPr algn="r">
            <a:spcAft>
              <a:spcPts val="0"/>
            </a:spcAft>
          </a:pPr>
          <a:r>
            <a:rPr lang="he-IL" dirty="0"/>
            <a:t>3. מתן הוראות אפקטיביות</a:t>
          </a:r>
          <a:endParaRPr lang="en-US" dirty="0"/>
        </a:p>
      </dgm:t>
    </dgm:pt>
    <dgm:pt modelId="{E56129DB-DA32-47B0-8D06-7EB83C795E4F}" type="parTrans" cxnId="{7951963A-9152-4703-BF1C-131684095D54}">
      <dgm:prSet/>
      <dgm:spPr/>
      <dgm:t>
        <a:bodyPr/>
        <a:lstStyle/>
        <a:p>
          <a:endParaRPr lang="en-US"/>
        </a:p>
      </dgm:t>
    </dgm:pt>
    <dgm:pt modelId="{9CFF155C-7C6B-4026-997D-40786FA5F70F}" type="sibTrans" cxnId="{7951963A-9152-4703-BF1C-131684095D54}">
      <dgm:prSet/>
      <dgm:spPr/>
      <dgm:t>
        <a:bodyPr/>
        <a:lstStyle/>
        <a:p>
          <a:endParaRPr lang="en-US"/>
        </a:p>
      </dgm:t>
    </dgm:pt>
    <dgm:pt modelId="{57580D5C-A1D3-4109-93F7-6FDC8112CCCC}">
      <dgm:prSet/>
      <dgm:spPr/>
      <dgm:t>
        <a:bodyPr/>
        <a:lstStyle/>
        <a:p>
          <a:pPr algn="r"/>
          <a:r>
            <a:rPr lang="he-IL" dirty="0"/>
            <a:t>4. תגובה להתנהגות לא נאותה</a:t>
          </a:r>
          <a:endParaRPr lang="en-US" dirty="0"/>
        </a:p>
      </dgm:t>
    </dgm:pt>
    <dgm:pt modelId="{CF5E4A73-623B-43EB-840B-CA00D9F22005}" type="parTrans" cxnId="{8393F02F-EB97-4B05-853E-CEFCE9C14743}">
      <dgm:prSet/>
      <dgm:spPr/>
      <dgm:t>
        <a:bodyPr/>
        <a:lstStyle/>
        <a:p>
          <a:endParaRPr lang="en-US"/>
        </a:p>
      </dgm:t>
    </dgm:pt>
    <dgm:pt modelId="{CD1B1FC3-00CA-4CAF-B294-9AAD7860903A}" type="sibTrans" cxnId="{8393F02F-EB97-4B05-853E-CEFCE9C14743}">
      <dgm:prSet/>
      <dgm:spPr/>
      <dgm:t>
        <a:bodyPr/>
        <a:lstStyle/>
        <a:p>
          <a:endParaRPr lang="en-US"/>
        </a:p>
      </dgm:t>
    </dgm:pt>
    <dgm:pt modelId="{BDC958C3-6FC7-42FB-8F60-17726023CD97}">
      <dgm:prSet/>
      <dgm:spPr/>
      <dgm:t>
        <a:bodyPr/>
        <a:lstStyle/>
        <a:p>
          <a:pPr algn="r"/>
          <a:r>
            <a:rPr lang="he-IL" dirty="0"/>
            <a:t>5. בניית שגרה וביסוס הרגלים</a:t>
          </a:r>
          <a:endParaRPr lang="en-US" dirty="0"/>
        </a:p>
      </dgm:t>
    </dgm:pt>
    <dgm:pt modelId="{72DDD975-2F28-4CD6-BD54-56FE341F0D99}" type="parTrans" cxnId="{C4E9E828-78A0-4661-9F04-3ECA86D41AD0}">
      <dgm:prSet/>
      <dgm:spPr/>
      <dgm:t>
        <a:bodyPr/>
        <a:lstStyle/>
        <a:p>
          <a:endParaRPr lang="en-US"/>
        </a:p>
      </dgm:t>
    </dgm:pt>
    <dgm:pt modelId="{B256EE7D-C159-46AB-BEC4-01E3CB4B75C3}" type="sibTrans" cxnId="{C4E9E828-78A0-4661-9F04-3ECA86D41AD0}">
      <dgm:prSet/>
      <dgm:spPr/>
      <dgm:t>
        <a:bodyPr/>
        <a:lstStyle/>
        <a:p>
          <a:endParaRPr lang="en-US"/>
        </a:p>
      </dgm:t>
    </dgm:pt>
    <dgm:pt modelId="{BCCCB9EB-64CE-4DF2-98FA-8F54AA8C077C}" type="pres">
      <dgm:prSet presAssocID="{41823AA2-689E-47F7-80A8-9A09879DE249}" presName="linear" presStyleCnt="0">
        <dgm:presLayoutVars>
          <dgm:animLvl val="lvl"/>
          <dgm:resizeHandles val="exact"/>
        </dgm:presLayoutVars>
      </dgm:prSet>
      <dgm:spPr/>
    </dgm:pt>
    <dgm:pt modelId="{F4ADAB02-08F0-47A9-B9AF-6A3E0E66E169}" type="pres">
      <dgm:prSet presAssocID="{32CC74BB-47B4-4096-BC91-2D3BAF44E79D}" presName="parentText" presStyleLbl="node1" presStyleIdx="0" presStyleCnt="5" custScaleY="97936" custLinFactY="-100000" custLinFactNeighborX="0" custLinFactNeighborY="-133240">
        <dgm:presLayoutVars>
          <dgm:chMax val="0"/>
          <dgm:bulletEnabled val="1"/>
        </dgm:presLayoutVars>
      </dgm:prSet>
      <dgm:spPr/>
    </dgm:pt>
    <dgm:pt modelId="{30AB53E7-A32C-4C8B-9B93-BBE4EBCA112D}" type="pres">
      <dgm:prSet presAssocID="{4051194B-D24F-4936-9585-75393E84D472}" presName="spacer" presStyleCnt="0"/>
      <dgm:spPr/>
    </dgm:pt>
    <dgm:pt modelId="{AB69DCEA-3BEF-4E3B-BC41-75D1A95EF40F}" type="pres">
      <dgm:prSet presAssocID="{92A8A5D6-E24F-4637-8E13-DEA4F79A21C2}" presName="parentText" presStyleLbl="node1" presStyleIdx="1" presStyleCnt="5" custScaleY="63496" custLinFactNeighborX="0" custLinFactNeighborY="-35967">
        <dgm:presLayoutVars>
          <dgm:chMax val="0"/>
          <dgm:bulletEnabled val="1"/>
        </dgm:presLayoutVars>
      </dgm:prSet>
      <dgm:spPr/>
    </dgm:pt>
    <dgm:pt modelId="{D2735CB0-B919-4E3F-83BF-8886516EC583}" type="pres">
      <dgm:prSet presAssocID="{9B18C193-0CBD-4941-985A-8193064F089F}" presName="spacer" presStyleCnt="0"/>
      <dgm:spPr/>
    </dgm:pt>
    <dgm:pt modelId="{B3A05E7E-E959-443B-91D0-DEAEAFA4C9EF}" type="pres">
      <dgm:prSet presAssocID="{6D3E0085-37CF-43A5-977A-3B6286A9A34E}" presName="parentText" presStyleLbl="node1" presStyleIdx="2" presStyleCnt="5" custScaleY="75535" custLinFactNeighborX="0" custLinFactNeighborY="-13469">
        <dgm:presLayoutVars>
          <dgm:chMax val="0"/>
          <dgm:bulletEnabled val="1"/>
        </dgm:presLayoutVars>
      </dgm:prSet>
      <dgm:spPr/>
    </dgm:pt>
    <dgm:pt modelId="{9DF63181-3C88-4BB6-B3AE-B34408AC56CF}" type="pres">
      <dgm:prSet presAssocID="{9CFF155C-7C6B-4026-997D-40786FA5F70F}" presName="spacer" presStyleCnt="0"/>
      <dgm:spPr/>
    </dgm:pt>
    <dgm:pt modelId="{4A0DEBA6-4C5F-4393-A50B-6AAB625F28AC}" type="pres">
      <dgm:prSet presAssocID="{57580D5C-A1D3-4109-93F7-6FDC8112CCCC}" presName="parentText" presStyleLbl="node1" presStyleIdx="3" presStyleCnt="5" custScaleY="100068" custLinFactNeighborX="0" custLinFactNeighborY="-2861">
        <dgm:presLayoutVars>
          <dgm:chMax val="0"/>
          <dgm:bulletEnabled val="1"/>
        </dgm:presLayoutVars>
      </dgm:prSet>
      <dgm:spPr/>
    </dgm:pt>
    <dgm:pt modelId="{1F722FFB-4913-40C4-8454-6430FA9AC1AD}" type="pres">
      <dgm:prSet presAssocID="{CD1B1FC3-00CA-4CAF-B294-9AAD7860903A}" presName="spacer" presStyleCnt="0"/>
      <dgm:spPr/>
    </dgm:pt>
    <dgm:pt modelId="{59094B95-90B1-458C-AD57-71F8D80292F1}" type="pres">
      <dgm:prSet presAssocID="{BDC958C3-6FC7-42FB-8F60-17726023CD97}" presName="parentText" presStyleLbl="node1" presStyleIdx="4" presStyleCnt="5" custScaleY="70903" custLinFactNeighborX="487" custLinFactNeighborY="28099">
        <dgm:presLayoutVars>
          <dgm:chMax val="0"/>
          <dgm:bulletEnabled val="1"/>
        </dgm:presLayoutVars>
      </dgm:prSet>
      <dgm:spPr/>
    </dgm:pt>
  </dgm:ptLst>
  <dgm:cxnLst>
    <dgm:cxn modelId="{73744C22-4A4D-4398-B14C-193ACED80E07}" type="presOf" srcId="{BDC958C3-6FC7-42FB-8F60-17726023CD97}" destId="{59094B95-90B1-458C-AD57-71F8D80292F1}" srcOrd="0" destOrd="0" presId="urn:microsoft.com/office/officeart/2005/8/layout/vList2"/>
    <dgm:cxn modelId="{89FF6B27-3A9A-4186-8A54-161DBD1CD893}" type="presOf" srcId="{6D3E0085-37CF-43A5-977A-3B6286A9A34E}" destId="{B3A05E7E-E959-443B-91D0-DEAEAFA4C9EF}" srcOrd="0" destOrd="0" presId="urn:microsoft.com/office/officeart/2005/8/layout/vList2"/>
    <dgm:cxn modelId="{C4E9E828-78A0-4661-9F04-3ECA86D41AD0}" srcId="{41823AA2-689E-47F7-80A8-9A09879DE249}" destId="{BDC958C3-6FC7-42FB-8F60-17726023CD97}" srcOrd="4" destOrd="0" parTransId="{72DDD975-2F28-4CD6-BD54-56FE341F0D99}" sibTransId="{B256EE7D-C159-46AB-BEC4-01E3CB4B75C3}"/>
    <dgm:cxn modelId="{8393F02F-EB97-4B05-853E-CEFCE9C14743}" srcId="{41823AA2-689E-47F7-80A8-9A09879DE249}" destId="{57580D5C-A1D3-4109-93F7-6FDC8112CCCC}" srcOrd="3" destOrd="0" parTransId="{CF5E4A73-623B-43EB-840B-CA00D9F22005}" sibTransId="{CD1B1FC3-00CA-4CAF-B294-9AAD7860903A}"/>
    <dgm:cxn modelId="{7951963A-9152-4703-BF1C-131684095D54}" srcId="{41823AA2-689E-47F7-80A8-9A09879DE249}" destId="{6D3E0085-37CF-43A5-977A-3B6286A9A34E}" srcOrd="2" destOrd="0" parTransId="{E56129DB-DA32-47B0-8D06-7EB83C795E4F}" sibTransId="{9CFF155C-7C6B-4026-997D-40786FA5F70F}"/>
    <dgm:cxn modelId="{D5318265-F038-4A20-A7AD-BF54CE2754FD}" srcId="{41823AA2-689E-47F7-80A8-9A09879DE249}" destId="{32CC74BB-47B4-4096-BC91-2D3BAF44E79D}" srcOrd="0" destOrd="0" parTransId="{2B269C1A-0D24-4A84-884B-8CB46DDBF08A}" sibTransId="{4051194B-D24F-4936-9585-75393E84D472}"/>
    <dgm:cxn modelId="{445D119C-5605-48C3-A4A1-A14020208156}" type="presOf" srcId="{41823AA2-689E-47F7-80A8-9A09879DE249}" destId="{BCCCB9EB-64CE-4DF2-98FA-8F54AA8C077C}" srcOrd="0" destOrd="0" presId="urn:microsoft.com/office/officeart/2005/8/layout/vList2"/>
    <dgm:cxn modelId="{BB61E6A1-5111-4D5F-80EF-0195538BF363}" type="presOf" srcId="{32CC74BB-47B4-4096-BC91-2D3BAF44E79D}" destId="{F4ADAB02-08F0-47A9-B9AF-6A3E0E66E169}" srcOrd="0" destOrd="0" presId="urn:microsoft.com/office/officeart/2005/8/layout/vList2"/>
    <dgm:cxn modelId="{8E8A59D7-F26A-4DDF-A119-193FAA0A8069}" srcId="{41823AA2-689E-47F7-80A8-9A09879DE249}" destId="{92A8A5D6-E24F-4637-8E13-DEA4F79A21C2}" srcOrd="1" destOrd="0" parTransId="{28112D7F-AC24-42CA-B7D3-10D60D72F794}" sibTransId="{9B18C193-0CBD-4941-985A-8193064F089F}"/>
    <dgm:cxn modelId="{466D6DFE-1F2D-463D-B1C8-D880D2EE9125}" type="presOf" srcId="{57580D5C-A1D3-4109-93F7-6FDC8112CCCC}" destId="{4A0DEBA6-4C5F-4393-A50B-6AAB625F28AC}" srcOrd="0" destOrd="0" presId="urn:microsoft.com/office/officeart/2005/8/layout/vList2"/>
    <dgm:cxn modelId="{4320D9FE-E73B-4722-830B-3C2963595B8C}" type="presOf" srcId="{92A8A5D6-E24F-4637-8E13-DEA4F79A21C2}" destId="{AB69DCEA-3BEF-4E3B-BC41-75D1A95EF40F}" srcOrd="0" destOrd="0" presId="urn:microsoft.com/office/officeart/2005/8/layout/vList2"/>
    <dgm:cxn modelId="{336BE926-A6B3-48D1-B4F8-D0F4432898CF}" type="presParOf" srcId="{BCCCB9EB-64CE-4DF2-98FA-8F54AA8C077C}" destId="{F4ADAB02-08F0-47A9-B9AF-6A3E0E66E169}" srcOrd="0" destOrd="0" presId="urn:microsoft.com/office/officeart/2005/8/layout/vList2"/>
    <dgm:cxn modelId="{948819D4-1B42-4263-AEE6-DB126D84B06C}" type="presParOf" srcId="{BCCCB9EB-64CE-4DF2-98FA-8F54AA8C077C}" destId="{30AB53E7-A32C-4C8B-9B93-BBE4EBCA112D}" srcOrd="1" destOrd="0" presId="urn:microsoft.com/office/officeart/2005/8/layout/vList2"/>
    <dgm:cxn modelId="{87F89C14-D889-4984-B7BA-10654C152F5B}" type="presParOf" srcId="{BCCCB9EB-64CE-4DF2-98FA-8F54AA8C077C}" destId="{AB69DCEA-3BEF-4E3B-BC41-75D1A95EF40F}" srcOrd="2" destOrd="0" presId="urn:microsoft.com/office/officeart/2005/8/layout/vList2"/>
    <dgm:cxn modelId="{675FBCE2-088A-4AB7-8DFB-549969E43C5F}" type="presParOf" srcId="{BCCCB9EB-64CE-4DF2-98FA-8F54AA8C077C}" destId="{D2735CB0-B919-4E3F-83BF-8886516EC583}" srcOrd="3" destOrd="0" presId="urn:microsoft.com/office/officeart/2005/8/layout/vList2"/>
    <dgm:cxn modelId="{D0BE11FA-EDAE-4ECE-AACC-C9EACE4E9D55}" type="presParOf" srcId="{BCCCB9EB-64CE-4DF2-98FA-8F54AA8C077C}" destId="{B3A05E7E-E959-443B-91D0-DEAEAFA4C9EF}" srcOrd="4" destOrd="0" presId="urn:microsoft.com/office/officeart/2005/8/layout/vList2"/>
    <dgm:cxn modelId="{C2F00847-FFEB-4444-8DB2-CDB84181E1C5}" type="presParOf" srcId="{BCCCB9EB-64CE-4DF2-98FA-8F54AA8C077C}" destId="{9DF63181-3C88-4BB6-B3AE-B34408AC56CF}" srcOrd="5" destOrd="0" presId="urn:microsoft.com/office/officeart/2005/8/layout/vList2"/>
    <dgm:cxn modelId="{263A44DA-C0DD-46A7-97AF-6B60E80C9E4D}" type="presParOf" srcId="{BCCCB9EB-64CE-4DF2-98FA-8F54AA8C077C}" destId="{4A0DEBA6-4C5F-4393-A50B-6AAB625F28AC}" srcOrd="6" destOrd="0" presId="urn:microsoft.com/office/officeart/2005/8/layout/vList2"/>
    <dgm:cxn modelId="{A19BA6AB-B8B8-477D-AD48-FE4522701ACB}" type="presParOf" srcId="{BCCCB9EB-64CE-4DF2-98FA-8F54AA8C077C}" destId="{1F722FFB-4913-40C4-8454-6430FA9AC1AD}" srcOrd="7" destOrd="0" presId="urn:microsoft.com/office/officeart/2005/8/layout/vList2"/>
    <dgm:cxn modelId="{547C6ABE-CAC1-4322-94AB-32407C0B349B}" type="presParOf" srcId="{BCCCB9EB-64CE-4DF2-98FA-8F54AA8C077C}" destId="{59094B95-90B1-458C-AD57-71F8D80292F1}"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3F6412C-AE75-43AF-BA3B-B1B5F1114805}" type="doc">
      <dgm:prSet loTypeId="urn:microsoft.com/office/officeart/2005/8/layout/venn1" loCatId="relationship" qsTypeId="urn:microsoft.com/office/officeart/2005/8/quickstyle/simple3" qsCatId="simple" csTypeId="urn:microsoft.com/office/officeart/2005/8/colors/colorful4" csCatId="colorful" phldr="1"/>
      <dgm:spPr/>
      <dgm:t>
        <a:bodyPr/>
        <a:lstStyle/>
        <a:p>
          <a:pPr rtl="1"/>
          <a:endParaRPr lang="he-IL"/>
        </a:p>
      </dgm:t>
    </dgm:pt>
    <dgm:pt modelId="{9066B05E-3B9A-4F4A-8057-A79083F4218E}">
      <dgm:prSet phldrT="[טקסט]" custT="1"/>
      <dgm:spPr/>
      <dgm:t>
        <a:bodyPr/>
        <a:lstStyle/>
        <a:p>
          <a:pPr rtl="1"/>
          <a:r>
            <a:rPr lang="he-IL" sz="1500"/>
            <a:t>מילת שבח</a:t>
          </a:r>
          <a:endParaRPr lang="he-IL" sz="1500" dirty="0"/>
        </a:p>
      </dgm:t>
    </dgm:pt>
    <dgm:pt modelId="{A0BF5403-DFE6-4026-9231-608263110BEF}" type="parTrans" cxnId="{BB4CED27-0940-4BEB-98E5-6ABDCBE61874}">
      <dgm:prSet/>
      <dgm:spPr/>
      <dgm:t>
        <a:bodyPr/>
        <a:lstStyle/>
        <a:p>
          <a:pPr rtl="1"/>
          <a:endParaRPr lang="he-IL" sz="1500"/>
        </a:p>
      </dgm:t>
    </dgm:pt>
    <dgm:pt modelId="{24175054-58B0-46AB-B882-8BBD903150EF}" type="sibTrans" cxnId="{BB4CED27-0940-4BEB-98E5-6ABDCBE61874}">
      <dgm:prSet custT="1"/>
      <dgm:spPr/>
      <dgm:t>
        <a:bodyPr/>
        <a:lstStyle/>
        <a:p>
          <a:pPr rtl="1"/>
          <a:endParaRPr lang="he-IL" sz="1500"/>
        </a:p>
      </dgm:t>
    </dgm:pt>
    <dgm:pt modelId="{D4F02820-F122-4A85-9120-05B3ABF3242B}">
      <dgm:prSet phldrT="[טקסט]" custT="1"/>
      <dgm:spPr/>
      <dgm:t>
        <a:bodyPr/>
        <a:lstStyle/>
        <a:p>
          <a:pPr rtl="1"/>
          <a:r>
            <a:rPr lang="he-IL" sz="1500"/>
            <a:t>חיבור להקשר</a:t>
          </a:r>
          <a:endParaRPr lang="he-IL" sz="1500" dirty="0"/>
        </a:p>
      </dgm:t>
    </dgm:pt>
    <dgm:pt modelId="{3CE4DD29-4924-4AB5-B177-A9456040A1E9}" type="parTrans" cxnId="{6F21BAA6-0416-4385-9C28-64F9B0F0E8FE}">
      <dgm:prSet/>
      <dgm:spPr/>
      <dgm:t>
        <a:bodyPr/>
        <a:lstStyle/>
        <a:p>
          <a:pPr rtl="1"/>
          <a:endParaRPr lang="he-IL" sz="1500"/>
        </a:p>
      </dgm:t>
    </dgm:pt>
    <dgm:pt modelId="{72CC45AD-D996-4145-B5A2-91E7FBAB88E6}" type="sibTrans" cxnId="{6F21BAA6-0416-4385-9C28-64F9B0F0E8FE}">
      <dgm:prSet custT="1"/>
      <dgm:spPr/>
      <dgm:t>
        <a:bodyPr/>
        <a:lstStyle/>
        <a:p>
          <a:pPr rtl="1"/>
          <a:endParaRPr lang="he-IL" sz="1500"/>
        </a:p>
      </dgm:t>
    </dgm:pt>
    <dgm:pt modelId="{65489525-6291-4E39-A12B-D13507FB6697}">
      <dgm:prSet phldrT="[טקסט]" custT="1"/>
      <dgm:spPr/>
      <dgm:t>
        <a:bodyPr/>
        <a:lstStyle/>
        <a:p>
          <a:pPr rtl="1"/>
          <a:r>
            <a:rPr lang="he-IL" sz="1500" dirty="0"/>
            <a:t>חיבור למיומנות או ערך</a:t>
          </a:r>
        </a:p>
      </dgm:t>
    </dgm:pt>
    <dgm:pt modelId="{07DFCEBF-DD8B-4622-ACD5-98D3F3880F69}" type="parTrans" cxnId="{233A0129-7676-481C-B3BC-5ECB780F7529}">
      <dgm:prSet/>
      <dgm:spPr/>
      <dgm:t>
        <a:bodyPr/>
        <a:lstStyle/>
        <a:p>
          <a:pPr rtl="1"/>
          <a:endParaRPr lang="he-IL" sz="1500"/>
        </a:p>
      </dgm:t>
    </dgm:pt>
    <dgm:pt modelId="{EC15D534-51A7-40A0-B38D-04421F74D39E}" type="sibTrans" cxnId="{233A0129-7676-481C-B3BC-5ECB780F7529}">
      <dgm:prSet custT="1"/>
      <dgm:spPr/>
      <dgm:t>
        <a:bodyPr/>
        <a:lstStyle/>
        <a:p>
          <a:pPr rtl="1"/>
          <a:endParaRPr lang="he-IL" sz="1500"/>
        </a:p>
      </dgm:t>
    </dgm:pt>
    <dgm:pt modelId="{F5A432B4-841F-4542-981A-95302270A03C}" type="pres">
      <dgm:prSet presAssocID="{83F6412C-AE75-43AF-BA3B-B1B5F1114805}" presName="compositeShape" presStyleCnt="0">
        <dgm:presLayoutVars>
          <dgm:chMax val="7"/>
          <dgm:dir/>
          <dgm:resizeHandles val="exact"/>
        </dgm:presLayoutVars>
      </dgm:prSet>
      <dgm:spPr/>
    </dgm:pt>
    <dgm:pt modelId="{48AFAC4F-6236-4D03-AC07-55ED9ADB98AD}" type="pres">
      <dgm:prSet presAssocID="{9066B05E-3B9A-4F4A-8057-A79083F4218E}" presName="circ1" presStyleLbl="vennNode1" presStyleIdx="0" presStyleCnt="3" custLinFactNeighborX="-10318" custLinFactNeighborY="13531"/>
      <dgm:spPr/>
    </dgm:pt>
    <dgm:pt modelId="{F2DCA61C-2BCE-4B82-BEB8-066FE559DADA}" type="pres">
      <dgm:prSet presAssocID="{9066B05E-3B9A-4F4A-8057-A79083F4218E}" presName="circ1Tx" presStyleLbl="revTx" presStyleIdx="0" presStyleCnt="0">
        <dgm:presLayoutVars>
          <dgm:chMax val="0"/>
          <dgm:chPref val="0"/>
          <dgm:bulletEnabled val="1"/>
        </dgm:presLayoutVars>
      </dgm:prSet>
      <dgm:spPr/>
    </dgm:pt>
    <dgm:pt modelId="{7404EC68-159D-4578-9646-CAC4D7B5C526}" type="pres">
      <dgm:prSet presAssocID="{D4F02820-F122-4A85-9120-05B3ABF3242B}" presName="circ2" presStyleLbl="vennNode1" presStyleIdx="1" presStyleCnt="3" custLinFactNeighborX="5555" custLinFactNeighborY="1775"/>
      <dgm:spPr/>
    </dgm:pt>
    <dgm:pt modelId="{64906512-865B-4FAA-82F8-02477AE23840}" type="pres">
      <dgm:prSet presAssocID="{D4F02820-F122-4A85-9120-05B3ABF3242B}" presName="circ2Tx" presStyleLbl="revTx" presStyleIdx="0" presStyleCnt="0">
        <dgm:presLayoutVars>
          <dgm:chMax val="0"/>
          <dgm:chPref val="0"/>
          <dgm:bulletEnabled val="1"/>
        </dgm:presLayoutVars>
      </dgm:prSet>
      <dgm:spPr/>
    </dgm:pt>
    <dgm:pt modelId="{89EB00A5-E572-4C8B-B5EC-AFF4047C7C9B}" type="pres">
      <dgm:prSet presAssocID="{65489525-6291-4E39-A12B-D13507FB6697}" presName="circ3" presStyleLbl="vennNode1" presStyleIdx="2" presStyleCnt="3" custLinFactNeighborX="-10810" custLinFactNeighborY="2762"/>
      <dgm:spPr/>
    </dgm:pt>
    <dgm:pt modelId="{6D873418-122D-4104-A182-52012205FEE1}" type="pres">
      <dgm:prSet presAssocID="{65489525-6291-4E39-A12B-D13507FB6697}" presName="circ3Tx" presStyleLbl="revTx" presStyleIdx="0" presStyleCnt="0">
        <dgm:presLayoutVars>
          <dgm:chMax val="0"/>
          <dgm:chPref val="0"/>
          <dgm:bulletEnabled val="1"/>
        </dgm:presLayoutVars>
      </dgm:prSet>
      <dgm:spPr/>
    </dgm:pt>
  </dgm:ptLst>
  <dgm:cxnLst>
    <dgm:cxn modelId="{BB4CED27-0940-4BEB-98E5-6ABDCBE61874}" srcId="{83F6412C-AE75-43AF-BA3B-B1B5F1114805}" destId="{9066B05E-3B9A-4F4A-8057-A79083F4218E}" srcOrd="0" destOrd="0" parTransId="{A0BF5403-DFE6-4026-9231-608263110BEF}" sibTransId="{24175054-58B0-46AB-B882-8BBD903150EF}"/>
    <dgm:cxn modelId="{233A0129-7676-481C-B3BC-5ECB780F7529}" srcId="{83F6412C-AE75-43AF-BA3B-B1B5F1114805}" destId="{65489525-6291-4E39-A12B-D13507FB6697}" srcOrd="2" destOrd="0" parTransId="{07DFCEBF-DD8B-4622-ACD5-98D3F3880F69}" sibTransId="{EC15D534-51A7-40A0-B38D-04421F74D39E}"/>
    <dgm:cxn modelId="{BD50EE53-7C0A-4EAA-A098-AF76707C4276}" type="presOf" srcId="{9066B05E-3B9A-4F4A-8057-A79083F4218E}" destId="{48AFAC4F-6236-4D03-AC07-55ED9ADB98AD}" srcOrd="0" destOrd="0" presId="urn:microsoft.com/office/officeart/2005/8/layout/venn1"/>
    <dgm:cxn modelId="{B517E275-B240-4530-9BD7-85B7FD8C19D1}" type="presOf" srcId="{65489525-6291-4E39-A12B-D13507FB6697}" destId="{89EB00A5-E572-4C8B-B5EC-AFF4047C7C9B}" srcOrd="0" destOrd="0" presId="urn:microsoft.com/office/officeart/2005/8/layout/venn1"/>
    <dgm:cxn modelId="{40AC9A81-E28D-408C-95F2-1EE88A294D49}" type="presOf" srcId="{D4F02820-F122-4A85-9120-05B3ABF3242B}" destId="{64906512-865B-4FAA-82F8-02477AE23840}" srcOrd="1" destOrd="0" presId="urn:microsoft.com/office/officeart/2005/8/layout/venn1"/>
    <dgm:cxn modelId="{EB26DF85-D141-4093-B49E-2AC2D89326CA}" type="presOf" srcId="{9066B05E-3B9A-4F4A-8057-A79083F4218E}" destId="{F2DCA61C-2BCE-4B82-BEB8-066FE559DADA}" srcOrd="1" destOrd="0" presId="urn:microsoft.com/office/officeart/2005/8/layout/venn1"/>
    <dgm:cxn modelId="{EA201596-2595-4BFC-AA4E-7A3ED67A910C}" type="presOf" srcId="{83F6412C-AE75-43AF-BA3B-B1B5F1114805}" destId="{F5A432B4-841F-4542-981A-95302270A03C}" srcOrd="0" destOrd="0" presId="urn:microsoft.com/office/officeart/2005/8/layout/venn1"/>
    <dgm:cxn modelId="{6F21BAA6-0416-4385-9C28-64F9B0F0E8FE}" srcId="{83F6412C-AE75-43AF-BA3B-B1B5F1114805}" destId="{D4F02820-F122-4A85-9120-05B3ABF3242B}" srcOrd="1" destOrd="0" parTransId="{3CE4DD29-4924-4AB5-B177-A9456040A1E9}" sibTransId="{72CC45AD-D996-4145-B5A2-91E7FBAB88E6}"/>
    <dgm:cxn modelId="{14842FE2-DFE5-4D3D-8922-ED24F4436141}" type="presOf" srcId="{65489525-6291-4E39-A12B-D13507FB6697}" destId="{6D873418-122D-4104-A182-52012205FEE1}" srcOrd="1" destOrd="0" presId="urn:microsoft.com/office/officeart/2005/8/layout/venn1"/>
    <dgm:cxn modelId="{31643BE3-EC7E-4AC5-8828-5710A9456626}" type="presOf" srcId="{D4F02820-F122-4A85-9120-05B3ABF3242B}" destId="{7404EC68-159D-4578-9646-CAC4D7B5C526}" srcOrd="0" destOrd="0" presId="urn:microsoft.com/office/officeart/2005/8/layout/venn1"/>
    <dgm:cxn modelId="{566483B9-4BD5-4C65-92C4-C91838AB7087}" type="presParOf" srcId="{F5A432B4-841F-4542-981A-95302270A03C}" destId="{48AFAC4F-6236-4D03-AC07-55ED9ADB98AD}" srcOrd="0" destOrd="0" presId="urn:microsoft.com/office/officeart/2005/8/layout/venn1"/>
    <dgm:cxn modelId="{64D2EAE5-D9B0-44A9-8ED0-A642E56B4BE6}" type="presParOf" srcId="{F5A432B4-841F-4542-981A-95302270A03C}" destId="{F2DCA61C-2BCE-4B82-BEB8-066FE559DADA}" srcOrd="1" destOrd="0" presId="urn:microsoft.com/office/officeart/2005/8/layout/venn1"/>
    <dgm:cxn modelId="{734B044B-F068-4B71-9529-3FA557EE2E2C}" type="presParOf" srcId="{F5A432B4-841F-4542-981A-95302270A03C}" destId="{7404EC68-159D-4578-9646-CAC4D7B5C526}" srcOrd="2" destOrd="0" presId="urn:microsoft.com/office/officeart/2005/8/layout/venn1"/>
    <dgm:cxn modelId="{1DA79771-E21D-4A00-B0E5-C3E00DB4F871}" type="presParOf" srcId="{F5A432B4-841F-4542-981A-95302270A03C}" destId="{64906512-865B-4FAA-82F8-02477AE23840}" srcOrd="3" destOrd="0" presId="urn:microsoft.com/office/officeart/2005/8/layout/venn1"/>
    <dgm:cxn modelId="{9FB036D6-6B79-455B-AA13-4167FA90738D}" type="presParOf" srcId="{F5A432B4-841F-4542-981A-95302270A03C}" destId="{89EB00A5-E572-4C8B-B5EC-AFF4047C7C9B}" srcOrd="4" destOrd="0" presId="urn:microsoft.com/office/officeart/2005/8/layout/venn1"/>
    <dgm:cxn modelId="{D36F9FB3-7A6E-4F94-A3EE-594D74C69CC1}" type="presParOf" srcId="{F5A432B4-841F-4542-981A-95302270A03C}" destId="{6D873418-122D-4104-A182-52012205FEE1}" srcOrd="5" destOrd="0" presId="urn:microsoft.com/office/officeart/2005/8/layout/venn1"/>
  </dgm:cxnLst>
  <dgm:bg>
    <a:noFill/>
  </dgm:bg>
  <dgm:whole>
    <a:ln w="3175">
      <a:solidFill>
        <a:srgbClr val="4725A6"/>
      </a:solidFill>
      <a:extLst>
        <a:ext uri="{C807C97D-BFC1-408E-A445-0C87EB9F89A2}">
          <ask:lineSketchStyleProps xmlns:ask="http://schemas.microsoft.com/office/drawing/2018/sketchyshapes">
            <ask:type>
              <ask:lineSketchScribble/>
            </ask:type>
          </ask:lineSketchStyleProps>
        </a:ext>
      </a:extLst>
    </a:ln>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63BD1ACC-997D-4AE9-A4E0-B88D222D8862}" type="doc">
      <dgm:prSet loTypeId="urn:microsoft.com/office/officeart/2005/8/layout/lProcess3" loCatId="process" qsTypeId="urn:microsoft.com/office/officeart/2005/8/quickstyle/simple1" qsCatId="simple" csTypeId="urn:microsoft.com/office/officeart/2005/8/colors/accent2_1" csCatId="accent2" phldr="1"/>
      <dgm:spPr/>
      <dgm:t>
        <a:bodyPr/>
        <a:lstStyle/>
        <a:p>
          <a:pPr rtl="1"/>
          <a:endParaRPr lang="he-IL"/>
        </a:p>
      </dgm:t>
    </dgm:pt>
    <dgm:pt modelId="{A6BF73F1-F4D7-4BD5-88D3-612E3B6543EC}">
      <dgm:prSet phldrT="[טקסט]" custT="1"/>
      <dgm:spPr/>
      <dgm:t>
        <a:bodyPr/>
        <a:lstStyle/>
        <a:p>
          <a:pPr rtl="1">
            <a:spcBef>
              <a:spcPts val="0"/>
            </a:spcBef>
            <a:spcAft>
              <a:spcPts val="600"/>
            </a:spcAft>
          </a:pPr>
          <a:r>
            <a:rPr lang="he-IL" sz="1600" b="1" dirty="0"/>
            <a:t>אמירת הוראה לילד</a:t>
          </a:r>
        </a:p>
        <a:p>
          <a:pPr rtl="1">
            <a:spcBef>
              <a:spcPct val="0"/>
            </a:spcBef>
            <a:spcAft>
              <a:spcPct val="35000"/>
            </a:spcAft>
          </a:pPr>
          <a:r>
            <a:rPr lang="he-IL" sz="1100" dirty="0"/>
            <a:t>הדרך שאנו מציעות רלוונטית רק עבור הוראות שההורה הגדיר אותן, קודם כל לעצמו – </a:t>
          </a:r>
          <a:r>
            <a:rPr lang="he-IL" sz="1100" b="1" dirty="0"/>
            <a:t>כהוראות לביצוע</a:t>
          </a:r>
          <a:r>
            <a:rPr lang="he-IL" sz="1100" dirty="0"/>
            <a:t>. </a:t>
          </a:r>
        </a:p>
      </dgm:t>
    </dgm:pt>
    <dgm:pt modelId="{DDE606B5-65F0-4AF8-9F35-0B25B9C609ED}" type="parTrans" cxnId="{13AD069E-0297-479A-B5A4-C348B0346882}">
      <dgm:prSet/>
      <dgm:spPr/>
      <dgm:t>
        <a:bodyPr/>
        <a:lstStyle/>
        <a:p>
          <a:pPr rtl="1"/>
          <a:endParaRPr lang="he-IL" sz="3600"/>
        </a:p>
      </dgm:t>
    </dgm:pt>
    <dgm:pt modelId="{055EEF62-36C0-4182-84A8-21AEA372D7E1}" type="sibTrans" cxnId="{13AD069E-0297-479A-B5A4-C348B0346882}">
      <dgm:prSet/>
      <dgm:spPr/>
      <dgm:t>
        <a:bodyPr/>
        <a:lstStyle/>
        <a:p>
          <a:pPr rtl="1"/>
          <a:endParaRPr lang="he-IL" sz="3600"/>
        </a:p>
      </dgm:t>
    </dgm:pt>
    <dgm:pt modelId="{056D44C4-CAA2-4169-9F11-AD5D521D8901}">
      <dgm:prSet phldrT="[טקסט]" custT="1"/>
      <dgm:spPr/>
      <dgm:t>
        <a:bodyPr/>
        <a:lstStyle/>
        <a:p>
          <a:pPr marL="0" marR="0" lvl="0" indent="0" defTabSz="914400" rtl="1" eaLnBrk="1" fontAlgn="auto" latinLnBrk="0" hangingPunct="1">
            <a:spcBef>
              <a:spcPts val="0"/>
            </a:spcBef>
            <a:spcAft>
              <a:spcPts val="0"/>
            </a:spcAft>
            <a:buClrTx/>
            <a:buSzTx/>
            <a:buFontTx/>
            <a:buNone/>
            <a:tabLst/>
            <a:defRPr/>
          </a:pPr>
          <a:r>
            <a:rPr lang="he-IL" sz="1500" dirty="0"/>
            <a:t>מתן הוראות מייצרת מצב של שליטה הן אצל הילד והן אצל ההורים ומגבירה את תחושת האונים של שני הצדדים ובכך תורמת לאווירה משפחתית חיובית.</a:t>
          </a:r>
        </a:p>
      </dgm:t>
    </dgm:pt>
    <dgm:pt modelId="{B3DA0227-603D-42C8-A31A-A645E21427D1}" type="parTrans" cxnId="{587C487A-D0C1-4797-974B-44405183B7A9}">
      <dgm:prSet/>
      <dgm:spPr/>
      <dgm:t>
        <a:bodyPr/>
        <a:lstStyle/>
        <a:p>
          <a:pPr rtl="1"/>
          <a:endParaRPr lang="he-IL" sz="4000"/>
        </a:p>
      </dgm:t>
    </dgm:pt>
    <dgm:pt modelId="{A3F7F61D-375C-4168-B0D2-EC9F6B0F3C97}" type="sibTrans" cxnId="{587C487A-D0C1-4797-974B-44405183B7A9}">
      <dgm:prSet/>
      <dgm:spPr/>
      <dgm:t>
        <a:bodyPr/>
        <a:lstStyle/>
        <a:p>
          <a:pPr rtl="1"/>
          <a:endParaRPr lang="he-IL" sz="3600"/>
        </a:p>
      </dgm:t>
    </dgm:pt>
    <dgm:pt modelId="{0AB0E6F9-F5BB-41C3-BD85-3B5E0EA9005E}">
      <dgm:prSet phldrT="[טקסט]" custT="1"/>
      <dgm:spPr/>
      <dgm:t>
        <a:bodyPr/>
        <a:lstStyle/>
        <a:p>
          <a:pPr marL="0" marR="0" lvl="0" indent="0" defTabSz="914400" rtl="1" eaLnBrk="1" fontAlgn="auto" latinLnBrk="0" hangingPunct="1">
            <a:spcBef>
              <a:spcPts val="0"/>
            </a:spcBef>
            <a:spcAft>
              <a:spcPts val="0"/>
            </a:spcAft>
            <a:buClrTx/>
            <a:buSzTx/>
            <a:buFontTx/>
            <a:buNone/>
            <a:tabLst/>
            <a:defRPr/>
          </a:pPr>
          <a:r>
            <a:rPr lang="he-IL" sz="1500" dirty="0"/>
            <a:t>מודגשת החשיבות של היענות וביצוע להוראה לאחר הפעם הראשונה. חשוב לזכור הדגש הוא על ביצוע המשימה ולא כאמצעי למפגן כוח... </a:t>
          </a:r>
        </a:p>
      </dgm:t>
    </dgm:pt>
    <dgm:pt modelId="{5F2C11FC-9E1C-427D-9774-B6FA92DF5AB2}" type="parTrans" cxnId="{73934AA3-8706-4C09-8ACB-D7566A16AFB6}">
      <dgm:prSet/>
      <dgm:spPr/>
      <dgm:t>
        <a:bodyPr/>
        <a:lstStyle/>
        <a:p>
          <a:pPr rtl="1"/>
          <a:endParaRPr lang="he-IL" sz="3600"/>
        </a:p>
      </dgm:t>
    </dgm:pt>
    <dgm:pt modelId="{32792AB6-BD17-4780-B773-A5ECC5485E1B}" type="sibTrans" cxnId="{73934AA3-8706-4C09-8ACB-D7566A16AFB6}">
      <dgm:prSet/>
      <dgm:spPr/>
      <dgm:t>
        <a:bodyPr/>
        <a:lstStyle/>
        <a:p>
          <a:pPr rtl="1"/>
          <a:endParaRPr lang="he-IL" sz="3600"/>
        </a:p>
      </dgm:t>
    </dgm:pt>
    <dgm:pt modelId="{DC5F2B02-8AF4-46A3-9969-9E3A26FB6774}">
      <dgm:prSet phldrT="[טקסט]" custT="1"/>
      <dgm:spPr/>
      <dgm:t>
        <a:bodyPr/>
        <a:lstStyle/>
        <a:p>
          <a:pPr marL="0" marR="0" lvl="0" indent="0" defTabSz="914400" rtl="1" eaLnBrk="1" fontAlgn="auto" latinLnBrk="0" hangingPunct="1">
            <a:spcBef>
              <a:spcPts val="0"/>
            </a:spcBef>
            <a:spcAft>
              <a:spcPts val="0"/>
            </a:spcAft>
            <a:buClrTx/>
            <a:buSzTx/>
            <a:buFontTx/>
            <a:buNone/>
            <a:tabLst/>
            <a:defRPr/>
          </a:pPr>
          <a:r>
            <a:rPr lang="he-IL" sz="1600" b="1" dirty="0"/>
            <a:t>אמירת בקשה מהילד</a:t>
          </a:r>
        </a:p>
        <a:p>
          <a:pPr marL="0" lvl="0" defTabSz="1866900" rtl="1">
            <a:spcBef>
              <a:spcPct val="0"/>
            </a:spcBef>
            <a:spcAft>
              <a:spcPct val="35000"/>
            </a:spcAft>
            <a:buNone/>
          </a:pPr>
          <a:endParaRPr lang="he-IL" sz="1100" dirty="0"/>
        </a:p>
      </dgm:t>
    </dgm:pt>
    <dgm:pt modelId="{DAED1711-939D-44C1-B5E8-C11C895ED11F}" type="parTrans" cxnId="{5A7541C7-74FE-4A43-BC47-1572D0B5C255}">
      <dgm:prSet/>
      <dgm:spPr/>
      <dgm:t>
        <a:bodyPr/>
        <a:lstStyle/>
        <a:p>
          <a:pPr rtl="1"/>
          <a:endParaRPr lang="he-IL" sz="3600"/>
        </a:p>
      </dgm:t>
    </dgm:pt>
    <dgm:pt modelId="{8DF798F4-30A8-472E-9E89-27F4B17A5713}" type="sibTrans" cxnId="{5A7541C7-74FE-4A43-BC47-1572D0B5C255}">
      <dgm:prSet/>
      <dgm:spPr/>
      <dgm:t>
        <a:bodyPr/>
        <a:lstStyle/>
        <a:p>
          <a:pPr rtl="1"/>
          <a:endParaRPr lang="he-IL" sz="3600"/>
        </a:p>
      </dgm:t>
    </dgm:pt>
    <dgm:pt modelId="{A61C1161-D170-4B7A-AE38-7672FC3B4CCD}">
      <dgm:prSet phldrT="[טקסט]" custT="1"/>
      <dgm:spPr/>
      <dgm:t>
        <a:bodyPr/>
        <a:lstStyle/>
        <a:p>
          <a:pPr marL="0" marR="0" lvl="0" indent="0" defTabSz="914400" rtl="1" eaLnBrk="1" fontAlgn="auto" latinLnBrk="0" hangingPunct="1">
            <a:spcBef>
              <a:spcPts val="0"/>
            </a:spcBef>
            <a:spcAft>
              <a:spcPts val="0"/>
            </a:spcAft>
            <a:buClrTx/>
            <a:buSzTx/>
            <a:buFontTx/>
            <a:buNone/>
            <a:tabLst/>
            <a:defRPr/>
          </a:pPr>
          <a:r>
            <a:rPr lang="he-IL" sz="1500" dirty="0"/>
            <a:t>זכותו הלגיטימית לסרב או לדחות אותה בנימוס. כאשר הילד נשאל האם מוכן למלא בקשה מסוימת, זכותו הלגיטימית להיענות בשלילה. </a:t>
          </a:r>
        </a:p>
      </dgm:t>
    </dgm:pt>
    <dgm:pt modelId="{20EF133C-810B-4255-808C-0D7ED471F156}" type="parTrans" cxnId="{87300913-78FD-49CA-B74A-66B92844C2B8}">
      <dgm:prSet/>
      <dgm:spPr/>
      <dgm:t>
        <a:bodyPr/>
        <a:lstStyle/>
        <a:p>
          <a:pPr rtl="1"/>
          <a:endParaRPr lang="he-IL" sz="4000"/>
        </a:p>
      </dgm:t>
    </dgm:pt>
    <dgm:pt modelId="{EDCA670B-E975-4AE9-87F4-FDD37F050083}" type="sibTrans" cxnId="{87300913-78FD-49CA-B74A-66B92844C2B8}">
      <dgm:prSet/>
      <dgm:spPr/>
      <dgm:t>
        <a:bodyPr/>
        <a:lstStyle/>
        <a:p>
          <a:pPr rtl="1"/>
          <a:endParaRPr lang="he-IL" sz="3600"/>
        </a:p>
      </dgm:t>
    </dgm:pt>
    <dgm:pt modelId="{AC344274-6D5D-4936-8F59-7CC4560BBD6D}">
      <dgm:prSet phldrT="[טקסט]" custT="1"/>
      <dgm:spPr/>
      <dgm:t>
        <a:bodyPr/>
        <a:lstStyle/>
        <a:p>
          <a:pPr marL="0" marR="0" lvl="0" indent="0" defTabSz="914400" rtl="1" eaLnBrk="1" fontAlgn="auto" latinLnBrk="0" hangingPunct="1">
            <a:spcBef>
              <a:spcPts val="0"/>
            </a:spcBef>
            <a:spcAft>
              <a:spcPts val="0"/>
            </a:spcAft>
            <a:buClrTx/>
            <a:buSzTx/>
            <a:buFontTx/>
            <a:buNone/>
            <a:tabLst/>
            <a:defRPr/>
          </a:pPr>
          <a:r>
            <a:rPr lang="he-IL" sz="1500" dirty="0"/>
            <a:t>מומלץ לכבד את תשובתו של הילד ולאפשר לו את חופש הבחירה. הדבר משקף תקשורת בינאישית בריאה, בה כל צד מסוגל להביע את עמדתו ולפעול על פי בחירתו האישית.</a:t>
          </a:r>
        </a:p>
      </dgm:t>
    </dgm:pt>
    <dgm:pt modelId="{17479D33-954B-4553-88DB-B025F967BEDB}" type="parTrans" cxnId="{7B948077-0945-4439-8B40-1173BEA298B0}">
      <dgm:prSet/>
      <dgm:spPr/>
      <dgm:t>
        <a:bodyPr/>
        <a:lstStyle/>
        <a:p>
          <a:pPr rtl="1"/>
          <a:endParaRPr lang="he-IL" sz="3600"/>
        </a:p>
      </dgm:t>
    </dgm:pt>
    <dgm:pt modelId="{89912098-392F-4D96-BB1A-41D8FED40526}" type="sibTrans" cxnId="{7B948077-0945-4439-8B40-1173BEA298B0}">
      <dgm:prSet/>
      <dgm:spPr/>
      <dgm:t>
        <a:bodyPr/>
        <a:lstStyle/>
        <a:p>
          <a:pPr rtl="1"/>
          <a:endParaRPr lang="he-IL" sz="3600"/>
        </a:p>
      </dgm:t>
    </dgm:pt>
    <dgm:pt modelId="{7B03B840-9F71-4FF4-8CC5-9905D00BEC6C}" type="pres">
      <dgm:prSet presAssocID="{63BD1ACC-997D-4AE9-A4E0-B88D222D8862}" presName="Name0" presStyleCnt="0">
        <dgm:presLayoutVars>
          <dgm:chPref val="3"/>
          <dgm:dir val="rev"/>
          <dgm:animLvl val="lvl"/>
          <dgm:resizeHandles/>
        </dgm:presLayoutVars>
      </dgm:prSet>
      <dgm:spPr/>
    </dgm:pt>
    <dgm:pt modelId="{2118AD0D-E50D-49E6-982C-441413E71322}" type="pres">
      <dgm:prSet presAssocID="{A6BF73F1-F4D7-4BD5-88D3-612E3B6543EC}" presName="horFlow" presStyleCnt="0"/>
      <dgm:spPr/>
    </dgm:pt>
    <dgm:pt modelId="{2DC3C654-27D2-4B71-9FD1-D373D8D24818}" type="pres">
      <dgm:prSet presAssocID="{A6BF73F1-F4D7-4BD5-88D3-612E3B6543EC}" presName="bigChev" presStyleLbl="node1" presStyleIdx="0" presStyleCnt="2" custScaleX="95957"/>
      <dgm:spPr/>
    </dgm:pt>
    <dgm:pt modelId="{CC0B0B62-BDD7-4792-B58E-2B89593B4849}" type="pres">
      <dgm:prSet presAssocID="{B3DA0227-603D-42C8-A31A-A645E21427D1}" presName="parTrans" presStyleCnt="0"/>
      <dgm:spPr/>
    </dgm:pt>
    <dgm:pt modelId="{D5A15725-16B4-4166-8BDF-1EBFC0CD1C7D}" type="pres">
      <dgm:prSet presAssocID="{056D44C4-CAA2-4169-9F11-AD5D521D8901}" presName="node" presStyleLbl="alignAccFollowNode1" presStyleIdx="0" presStyleCnt="4" custScaleX="191305">
        <dgm:presLayoutVars>
          <dgm:bulletEnabled val="1"/>
        </dgm:presLayoutVars>
      </dgm:prSet>
      <dgm:spPr/>
    </dgm:pt>
    <dgm:pt modelId="{39480E7A-2F64-48FA-90ED-9D5B39021384}" type="pres">
      <dgm:prSet presAssocID="{A3F7F61D-375C-4168-B0D2-EC9F6B0F3C97}" presName="sibTrans" presStyleCnt="0"/>
      <dgm:spPr/>
    </dgm:pt>
    <dgm:pt modelId="{EE0DCF4D-8C35-4F54-A7FF-BF810192E8C1}" type="pres">
      <dgm:prSet presAssocID="{0AB0E6F9-F5BB-41C3-BD85-3B5E0EA9005E}" presName="node" presStyleLbl="alignAccFollowNode1" presStyleIdx="1" presStyleCnt="4" custScaleX="191305">
        <dgm:presLayoutVars>
          <dgm:bulletEnabled val="1"/>
        </dgm:presLayoutVars>
      </dgm:prSet>
      <dgm:spPr/>
    </dgm:pt>
    <dgm:pt modelId="{046E56A9-7EC4-420D-8F7C-0BCAE453DABB}" type="pres">
      <dgm:prSet presAssocID="{A6BF73F1-F4D7-4BD5-88D3-612E3B6543EC}" presName="vSp" presStyleCnt="0"/>
      <dgm:spPr/>
    </dgm:pt>
    <dgm:pt modelId="{855CAECF-62D0-4E6E-A59B-7868860678AA}" type="pres">
      <dgm:prSet presAssocID="{DC5F2B02-8AF4-46A3-9969-9E3A26FB6774}" presName="horFlow" presStyleCnt="0"/>
      <dgm:spPr/>
    </dgm:pt>
    <dgm:pt modelId="{0377433B-C124-48AD-A6F8-E8B6AA1A5258}" type="pres">
      <dgm:prSet presAssocID="{DC5F2B02-8AF4-46A3-9969-9E3A26FB6774}" presName="bigChev" presStyleLbl="node1" presStyleIdx="1" presStyleCnt="2" custScaleX="95957"/>
      <dgm:spPr/>
    </dgm:pt>
    <dgm:pt modelId="{51664601-B6DA-46B7-83D5-46C00C9DE4EC}" type="pres">
      <dgm:prSet presAssocID="{20EF133C-810B-4255-808C-0D7ED471F156}" presName="parTrans" presStyleCnt="0"/>
      <dgm:spPr/>
    </dgm:pt>
    <dgm:pt modelId="{580DC0A1-8F8F-4668-BD51-D70979D5CB42}" type="pres">
      <dgm:prSet presAssocID="{A61C1161-D170-4B7A-AE38-7672FC3B4CCD}" presName="node" presStyleLbl="alignAccFollowNode1" presStyleIdx="2" presStyleCnt="4" custScaleX="191305">
        <dgm:presLayoutVars>
          <dgm:bulletEnabled val="1"/>
        </dgm:presLayoutVars>
      </dgm:prSet>
      <dgm:spPr/>
    </dgm:pt>
    <dgm:pt modelId="{C40AB500-6EE1-4903-9A27-8448E6C89EDD}" type="pres">
      <dgm:prSet presAssocID="{EDCA670B-E975-4AE9-87F4-FDD37F050083}" presName="sibTrans" presStyleCnt="0"/>
      <dgm:spPr/>
    </dgm:pt>
    <dgm:pt modelId="{BE04B6CC-6C15-47D4-AAC9-5A7D2A77A58B}" type="pres">
      <dgm:prSet presAssocID="{AC344274-6D5D-4936-8F59-7CC4560BBD6D}" presName="node" presStyleLbl="alignAccFollowNode1" presStyleIdx="3" presStyleCnt="4" custScaleX="191305">
        <dgm:presLayoutVars>
          <dgm:bulletEnabled val="1"/>
        </dgm:presLayoutVars>
      </dgm:prSet>
      <dgm:spPr/>
    </dgm:pt>
  </dgm:ptLst>
  <dgm:cxnLst>
    <dgm:cxn modelId="{87300913-78FD-49CA-B74A-66B92844C2B8}" srcId="{DC5F2B02-8AF4-46A3-9969-9E3A26FB6774}" destId="{A61C1161-D170-4B7A-AE38-7672FC3B4CCD}" srcOrd="0" destOrd="0" parTransId="{20EF133C-810B-4255-808C-0D7ED471F156}" sibTransId="{EDCA670B-E975-4AE9-87F4-FDD37F050083}"/>
    <dgm:cxn modelId="{6DBAFE3A-B9DF-4972-ADF8-65A45A199FF8}" type="presOf" srcId="{DC5F2B02-8AF4-46A3-9969-9E3A26FB6774}" destId="{0377433B-C124-48AD-A6F8-E8B6AA1A5258}" srcOrd="0" destOrd="0" presId="urn:microsoft.com/office/officeart/2005/8/layout/lProcess3"/>
    <dgm:cxn modelId="{905C6260-4528-4258-B566-5E06C0DD9703}" type="presOf" srcId="{A6BF73F1-F4D7-4BD5-88D3-612E3B6543EC}" destId="{2DC3C654-27D2-4B71-9FD1-D373D8D24818}" srcOrd="0" destOrd="0" presId="urn:microsoft.com/office/officeart/2005/8/layout/lProcess3"/>
    <dgm:cxn modelId="{B2D64265-CB1D-4594-8748-5FAD2644DE4A}" type="presOf" srcId="{056D44C4-CAA2-4169-9F11-AD5D521D8901}" destId="{D5A15725-16B4-4166-8BDF-1EBFC0CD1C7D}" srcOrd="0" destOrd="0" presId="urn:microsoft.com/office/officeart/2005/8/layout/lProcess3"/>
    <dgm:cxn modelId="{3E14564A-FA77-491C-82C8-81A22F412671}" type="presOf" srcId="{63BD1ACC-997D-4AE9-A4E0-B88D222D8862}" destId="{7B03B840-9F71-4FF4-8CC5-9905D00BEC6C}" srcOrd="0" destOrd="0" presId="urn:microsoft.com/office/officeart/2005/8/layout/lProcess3"/>
    <dgm:cxn modelId="{BD29914D-CC05-423E-B7CE-7A57208D98CA}" type="presOf" srcId="{AC344274-6D5D-4936-8F59-7CC4560BBD6D}" destId="{BE04B6CC-6C15-47D4-AAC9-5A7D2A77A58B}" srcOrd="0" destOrd="0" presId="urn:microsoft.com/office/officeart/2005/8/layout/lProcess3"/>
    <dgm:cxn modelId="{7B948077-0945-4439-8B40-1173BEA298B0}" srcId="{DC5F2B02-8AF4-46A3-9969-9E3A26FB6774}" destId="{AC344274-6D5D-4936-8F59-7CC4560BBD6D}" srcOrd="1" destOrd="0" parTransId="{17479D33-954B-4553-88DB-B025F967BEDB}" sibTransId="{89912098-392F-4D96-BB1A-41D8FED40526}"/>
    <dgm:cxn modelId="{587C487A-D0C1-4797-974B-44405183B7A9}" srcId="{A6BF73F1-F4D7-4BD5-88D3-612E3B6543EC}" destId="{056D44C4-CAA2-4169-9F11-AD5D521D8901}" srcOrd="0" destOrd="0" parTransId="{B3DA0227-603D-42C8-A31A-A645E21427D1}" sibTransId="{A3F7F61D-375C-4168-B0D2-EC9F6B0F3C97}"/>
    <dgm:cxn modelId="{13AD069E-0297-479A-B5A4-C348B0346882}" srcId="{63BD1ACC-997D-4AE9-A4E0-B88D222D8862}" destId="{A6BF73F1-F4D7-4BD5-88D3-612E3B6543EC}" srcOrd="0" destOrd="0" parTransId="{DDE606B5-65F0-4AF8-9F35-0B25B9C609ED}" sibTransId="{055EEF62-36C0-4182-84A8-21AEA372D7E1}"/>
    <dgm:cxn modelId="{73934AA3-8706-4C09-8ACB-D7566A16AFB6}" srcId="{A6BF73F1-F4D7-4BD5-88D3-612E3B6543EC}" destId="{0AB0E6F9-F5BB-41C3-BD85-3B5E0EA9005E}" srcOrd="1" destOrd="0" parTransId="{5F2C11FC-9E1C-427D-9774-B6FA92DF5AB2}" sibTransId="{32792AB6-BD17-4780-B773-A5ECC5485E1B}"/>
    <dgm:cxn modelId="{BB2E60A4-E846-45A5-9FBF-094E2B4B08E3}" type="presOf" srcId="{0AB0E6F9-F5BB-41C3-BD85-3B5E0EA9005E}" destId="{EE0DCF4D-8C35-4F54-A7FF-BF810192E8C1}" srcOrd="0" destOrd="0" presId="urn:microsoft.com/office/officeart/2005/8/layout/lProcess3"/>
    <dgm:cxn modelId="{732F93A7-0932-4FF7-9180-6D44894DE593}" type="presOf" srcId="{A61C1161-D170-4B7A-AE38-7672FC3B4CCD}" destId="{580DC0A1-8F8F-4668-BD51-D70979D5CB42}" srcOrd="0" destOrd="0" presId="urn:microsoft.com/office/officeart/2005/8/layout/lProcess3"/>
    <dgm:cxn modelId="{5A7541C7-74FE-4A43-BC47-1572D0B5C255}" srcId="{63BD1ACC-997D-4AE9-A4E0-B88D222D8862}" destId="{DC5F2B02-8AF4-46A3-9969-9E3A26FB6774}" srcOrd="1" destOrd="0" parTransId="{DAED1711-939D-44C1-B5E8-C11C895ED11F}" sibTransId="{8DF798F4-30A8-472E-9E89-27F4B17A5713}"/>
    <dgm:cxn modelId="{2B6AECD3-CD16-4BDB-9ECA-5484D8AB3BE6}" type="presParOf" srcId="{7B03B840-9F71-4FF4-8CC5-9905D00BEC6C}" destId="{2118AD0D-E50D-49E6-982C-441413E71322}" srcOrd="0" destOrd="0" presId="urn:microsoft.com/office/officeart/2005/8/layout/lProcess3"/>
    <dgm:cxn modelId="{F20C831C-3114-443B-9B18-B6ED2CC3D35C}" type="presParOf" srcId="{2118AD0D-E50D-49E6-982C-441413E71322}" destId="{2DC3C654-27D2-4B71-9FD1-D373D8D24818}" srcOrd="0" destOrd="0" presId="urn:microsoft.com/office/officeart/2005/8/layout/lProcess3"/>
    <dgm:cxn modelId="{129794F7-32F5-4214-9083-E375F3FB61A8}" type="presParOf" srcId="{2118AD0D-E50D-49E6-982C-441413E71322}" destId="{CC0B0B62-BDD7-4792-B58E-2B89593B4849}" srcOrd="1" destOrd="0" presId="urn:microsoft.com/office/officeart/2005/8/layout/lProcess3"/>
    <dgm:cxn modelId="{D9576F77-E971-4F75-882B-69731EDBA5A4}" type="presParOf" srcId="{2118AD0D-E50D-49E6-982C-441413E71322}" destId="{D5A15725-16B4-4166-8BDF-1EBFC0CD1C7D}" srcOrd="2" destOrd="0" presId="urn:microsoft.com/office/officeart/2005/8/layout/lProcess3"/>
    <dgm:cxn modelId="{205363A8-8885-4309-8016-6FECF052D520}" type="presParOf" srcId="{2118AD0D-E50D-49E6-982C-441413E71322}" destId="{39480E7A-2F64-48FA-90ED-9D5B39021384}" srcOrd="3" destOrd="0" presId="urn:microsoft.com/office/officeart/2005/8/layout/lProcess3"/>
    <dgm:cxn modelId="{875AC81C-D2EE-4CB1-AB0D-4D6D28FFB23A}" type="presParOf" srcId="{2118AD0D-E50D-49E6-982C-441413E71322}" destId="{EE0DCF4D-8C35-4F54-A7FF-BF810192E8C1}" srcOrd="4" destOrd="0" presId="urn:microsoft.com/office/officeart/2005/8/layout/lProcess3"/>
    <dgm:cxn modelId="{E299DA06-F074-4882-A453-9A28FF5115F7}" type="presParOf" srcId="{7B03B840-9F71-4FF4-8CC5-9905D00BEC6C}" destId="{046E56A9-7EC4-420D-8F7C-0BCAE453DABB}" srcOrd="1" destOrd="0" presId="urn:microsoft.com/office/officeart/2005/8/layout/lProcess3"/>
    <dgm:cxn modelId="{33DCD282-7197-45D1-9447-BEB27A6029EB}" type="presParOf" srcId="{7B03B840-9F71-4FF4-8CC5-9905D00BEC6C}" destId="{855CAECF-62D0-4E6E-A59B-7868860678AA}" srcOrd="2" destOrd="0" presId="urn:microsoft.com/office/officeart/2005/8/layout/lProcess3"/>
    <dgm:cxn modelId="{E5C556A2-73D6-4D4B-A6EA-90A379D0DEA6}" type="presParOf" srcId="{855CAECF-62D0-4E6E-A59B-7868860678AA}" destId="{0377433B-C124-48AD-A6F8-E8B6AA1A5258}" srcOrd="0" destOrd="0" presId="urn:microsoft.com/office/officeart/2005/8/layout/lProcess3"/>
    <dgm:cxn modelId="{A29D4481-AFFD-4593-80C8-C7BA81A50748}" type="presParOf" srcId="{855CAECF-62D0-4E6E-A59B-7868860678AA}" destId="{51664601-B6DA-46B7-83D5-46C00C9DE4EC}" srcOrd="1" destOrd="0" presId="urn:microsoft.com/office/officeart/2005/8/layout/lProcess3"/>
    <dgm:cxn modelId="{8F89CDE5-D21A-4BCD-91E6-DE2C6CA9BA31}" type="presParOf" srcId="{855CAECF-62D0-4E6E-A59B-7868860678AA}" destId="{580DC0A1-8F8F-4668-BD51-D70979D5CB42}" srcOrd="2" destOrd="0" presId="urn:microsoft.com/office/officeart/2005/8/layout/lProcess3"/>
    <dgm:cxn modelId="{1851EC73-CD58-49A2-9C37-0A7C8A19C739}" type="presParOf" srcId="{855CAECF-62D0-4E6E-A59B-7868860678AA}" destId="{C40AB500-6EE1-4903-9A27-8448E6C89EDD}" srcOrd="3" destOrd="0" presId="urn:microsoft.com/office/officeart/2005/8/layout/lProcess3"/>
    <dgm:cxn modelId="{39B8E71A-D970-419E-B9AF-8F415B6A00EB}" type="presParOf" srcId="{855CAECF-62D0-4E6E-A59B-7868860678AA}" destId="{BE04B6CC-6C15-47D4-AAC9-5A7D2A77A58B}"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ADAB02-08F0-47A9-B9AF-6A3E0E66E169}">
      <dsp:nvSpPr>
        <dsp:cNvPr id="0" name=""/>
        <dsp:cNvSpPr/>
      </dsp:nvSpPr>
      <dsp:spPr>
        <a:xfrm>
          <a:off x="0" y="0"/>
          <a:ext cx="7996063" cy="1480439"/>
        </a:xfrm>
        <a:prstGeom prst="roundRect">
          <a:avLst/>
        </a:prstGeom>
        <a:solidFill>
          <a:srgbClr val="F1702E"/>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r" defTabSz="1466850">
            <a:lnSpc>
              <a:spcPct val="90000"/>
            </a:lnSpc>
            <a:spcBef>
              <a:spcPct val="0"/>
            </a:spcBef>
            <a:spcAft>
              <a:spcPct val="35000"/>
            </a:spcAft>
            <a:buNone/>
          </a:pPr>
          <a:r>
            <a:rPr lang="he-IL" sz="3300" kern="1200" dirty="0"/>
            <a:t>1. כניסה לעולם האיכות הפנימי של הילד</a:t>
          </a:r>
        </a:p>
        <a:p>
          <a:pPr marL="0" lvl="0" indent="0" algn="r" defTabSz="1466850">
            <a:lnSpc>
              <a:spcPct val="90000"/>
            </a:lnSpc>
            <a:spcBef>
              <a:spcPct val="0"/>
            </a:spcBef>
            <a:spcAft>
              <a:spcPct val="35000"/>
            </a:spcAft>
            <a:buNone/>
          </a:pPr>
          <a:endParaRPr lang="en-US" sz="3300" kern="1200" dirty="0"/>
        </a:p>
      </dsp:txBody>
      <dsp:txXfrm>
        <a:off x="72269" y="72269"/>
        <a:ext cx="7851525" cy="1335901"/>
      </dsp:txXfrm>
    </dsp:sp>
    <dsp:sp modelId="{AB69DCEA-3BEF-4E3B-BC41-75D1A95EF40F}">
      <dsp:nvSpPr>
        <dsp:cNvPr id="0" name=""/>
        <dsp:cNvSpPr/>
      </dsp:nvSpPr>
      <dsp:spPr>
        <a:xfrm>
          <a:off x="0" y="1562746"/>
          <a:ext cx="7996063" cy="959830"/>
        </a:xfrm>
        <a:prstGeom prst="roundRect">
          <a:avLst/>
        </a:prstGeom>
        <a:gradFill rotWithShape="0">
          <a:gsLst>
            <a:gs pos="0">
              <a:schemeClr val="accent2">
                <a:hueOff val="1610903"/>
                <a:satOff val="-4623"/>
                <a:lumOff val="-7402"/>
                <a:alphaOff val="0"/>
                <a:satMod val="103000"/>
                <a:lumMod val="102000"/>
                <a:tint val="94000"/>
              </a:schemeClr>
            </a:gs>
            <a:gs pos="50000">
              <a:schemeClr val="accent2">
                <a:hueOff val="1610903"/>
                <a:satOff val="-4623"/>
                <a:lumOff val="-7402"/>
                <a:alphaOff val="0"/>
                <a:satMod val="110000"/>
                <a:lumMod val="100000"/>
                <a:shade val="100000"/>
              </a:schemeClr>
            </a:gs>
            <a:gs pos="100000">
              <a:schemeClr val="accent2">
                <a:hueOff val="1610903"/>
                <a:satOff val="-4623"/>
                <a:lumOff val="-740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r" defTabSz="1466850">
            <a:lnSpc>
              <a:spcPct val="90000"/>
            </a:lnSpc>
            <a:spcBef>
              <a:spcPct val="0"/>
            </a:spcBef>
            <a:spcAft>
              <a:spcPct val="35000"/>
            </a:spcAft>
            <a:buNone/>
          </a:pPr>
          <a:r>
            <a:rPr lang="he-IL" sz="3300" kern="1200" dirty="0"/>
            <a:t>2. חיזוקים חיוביים</a:t>
          </a:r>
          <a:endParaRPr lang="en-US" sz="3300" kern="1200" dirty="0"/>
        </a:p>
      </dsp:txBody>
      <dsp:txXfrm>
        <a:off x="46855" y="1609601"/>
        <a:ext cx="7902353" cy="866120"/>
      </dsp:txXfrm>
    </dsp:sp>
    <dsp:sp modelId="{B3A05E7E-E959-443B-91D0-DEAEAFA4C9EF}">
      <dsp:nvSpPr>
        <dsp:cNvPr id="0" name=""/>
        <dsp:cNvSpPr/>
      </dsp:nvSpPr>
      <dsp:spPr>
        <a:xfrm>
          <a:off x="0" y="2642527"/>
          <a:ext cx="7996063" cy="1141817"/>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r" defTabSz="1466850">
            <a:lnSpc>
              <a:spcPct val="90000"/>
            </a:lnSpc>
            <a:spcBef>
              <a:spcPct val="0"/>
            </a:spcBef>
            <a:spcAft>
              <a:spcPts val="0"/>
            </a:spcAft>
            <a:buNone/>
          </a:pPr>
          <a:r>
            <a:rPr lang="he-IL" sz="3300" kern="1200" dirty="0"/>
            <a:t>3. מתן הוראות אפקטיביות</a:t>
          </a:r>
          <a:endParaRPr lang="en-US" sz="3300" kern="1200" dirty="0"/>
        </a:p>
      </dsp:txBody>
      <dsp:txXfrm>
        <a:off x="55739" y="2698266"/>
        <a:ext cx="7884585" cy="1030339"/>
      </dsp:txXfrm>
    </dsp:sp>
    <dsp:sp modelId="{4A0DEBA6-4C5F-4393-A50B-6AAB625F28AC}">
      <dsp:nvSpPr>
        <dsp:cNvPr id="0" name=""/>
        <dsp:cNvSpPr/>
      </dsp:nvSpPr>
      <dsp:spPr>
        <a:xfrm>
          <a:off x="0" y="3892651"/>
          <a:ext cx="7996063" cy="1512667"/>
        </a:xfrm>
        <a:prstGeom prst="roundRect">
          <a:avLst/>
        </a:prstGeom>
        <a:gradFill rotWithShape="0">
          <a:gsLst>
            <a:gs pos="0">
              <a:schemeClr val="accent2">
                <a:hueOff val="4832710"/>
                <a:satOff val="-13870"/>
                <a:lumOff val="-22207"/>
                <a:alphaOff val="0"/>
                <a:satMod val="103000"/>
                <a:lumMod val="102000"/>
                <a:tint val="94000"/>
              </a:schemeClr>
            </a:gs>
            <a:gs pos="50000">
              <a:schemeClr val="accent2">
                <a:hueOff val="4832710"/>
                <a:satOff val="-13870"/>
                <a:lumOff val="-22207"/>
                <a:alphaOff val="0"/>
                <a:satMod val="110000"/>
                <a:lumMod val="100000"/>
                <a:shade val="100000"/>
              </a:schemeClr>
            </a:gs>
            <a:gs pos="100000">
              <a:schemeClr val="accent2">
                <a:hueOff val="4832710"/>
                <a:satOff val="-13870"/>
                <a:lumOff val="-2220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r" defTabSz="1466850">
            <a:lnSpc>
              <a:spcPct val="90000"/>
            </a:lnSpc>
            <a:spcBef>
              <a:spcPct val="0"/>
            </a:spcBef>
            <a:spcAft>
              <a:spcPct val="35000"/>
            </a:spcAft>
            <a:buNone/>
          </a:pPr>
          <a:r>
            <a:rPr lang="he-IL" sz="3300" kern="1200" dirty="0"/>
            <a:t>4. תגובה להתנהגות לא נאותה</a:t>
          </a:r>
          <a:endParaRPr lang="en-US" sz="3300" kern="1200" dirty="0"/>
        </a:p>
      </dsp:txBody>
      <dsp:txXfrm>
        <a:off x="73842" y="3966493"/>
        <a:ext cx="7848379" cy="1364983"/>
      </dsp:txXfrm>
    </dsp:sp>
    <dsp:sp modelId="{59094B95-90B1-458C-AD57-71F8D80292F1}">
      <dsp:nvSpPr>
        <dsp:cNvPr id="0" name=""/>
        <dsp:cNvSpPr/>
      </dsp:nvSpPr>
      <dsp:spPr>
        <a:xfrm>
          <a:off x="0" y="5525646"/>
          <a:ext cx="7996063" cy="1071798"/>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r" defTabSz="1466850">
            <a:lnSpc>
              <a:spcPct val="90000"/>
            </a:lnSpc>
            <a:spcBef>
              <a:spcPct val="0"/>
            </a:spcBef>
            <a:spcAft>
              <a:spcPct val="35000"/>
            </a:spcAft>
            <a:buNone/>
          </a:pPr>
          <a:r>
            <a:rPr lang="he-IL" sz="3300" kern="1200" dirty="0"/>
            <a:t>5. בניית שגרה וביסוס הרגלים</a:t>
          </a:r>
          <a:endParaRPr lang="en-US" sz="3300" kern="1200" dirty="0"/>
        </a:p>
      </dsp:txBody>
      <dsp:txXfrm>
        <a:off x="52321" y="5577967"/>
        <a:ext cx="7891421" cy="9671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AFAC4F-6236-4D03-AC07-55ED9ADB98AD}">
      <dsp:nvSpPr>
        <dsp:cNvPr id="0" name=""/>
        <dsp:cNvSpPr/>
      </dsp:nvSpPr>
      <dsp:spPr>
        <a:xfrm>
          <a:off x="1481754" y="194723"/>
          <a:ext cx="1247084" cy="1247084"/>
        </a:xfrm>
        <a:prstGeom prst="ellipse">
          <a:avLst/>
        </a:prstGeom>
        <a:gradFill rotWithShape="0">
          <a:gsLst>
            <a:gs pos="0">
              <a:schemeClr val="accent4">
                <a:alpha val="50000"/>
                <a:hueOff val="0"/>
                <a:satOff val="0"/>
                <a:lumOff val="0"/>
                <a:alphaOff val="0"/>
                <a:lumMod val="110000"/>
                <a:satMod val="105000"/>
                <a:tint val="67000"/>
              </a:schemeClr>
            </a:gs>
            <a:gs pos="50000">
              <a:schemeClr val="accent4">
                <a:alpha val="50000"/>
                <a:hueOff val="0"/>
                <a:satOff val="0"/>
                <a:lumOff val="0"/>
                <a:alphaOff val="0"/>
                <a:lumMod val="105000"/>
                <a:satMod val="103000"/>
                <a:tint val="73000"/>
              </a:schemeClr>
            </a:gs>
            <a:gs pos="100000">
              <a:schemeClr val="accent4">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66750" rtl="1">
            <a:lnSpc>
              <a:spcPct val="90000"/>
            </a:lnSpc>
            <a:spcBef>
              <a:spcPct val="0"/>
            </a:spcBef>
            <a:spcAft>
              <a:spcPct val="35000"/>
            </a:spcAft>
            <a:buNone/>
          </a:pPr>
          <a:r>
            <a:rPr lang="he-IL" sz="1500" kern="1200"/>
            <a:t>מילת שבח</a:t>
          </a:r>
          <a:endParaRPr lang="he-IL" sz="1500" kern="1200" dirty="0"/>
        </a:p>
      </dsp:txBody>
      <dsp:txXfrm>
        <a:off x="1648032" y="412963"/>
        <a:ext cx="914528" cy="561187"/>
      </dsp:txXfrm>
    </dsp:sp>
    <dsp:sp modelId="{7404EC68-159D-4578-9646-CAC4D7B5C526}">
      <dsp:nvSpPr>
        <dsp:cNvPr id="0" name=""/>
        <dsp:cNvSpPr/>
      </dsp:nvSpPr>
      <dsp:spPr>
        <a:xfrm>
          <a:off x="2129693" y="827544"/>
          <a:ext cx="1247084" cy="1247084"/>
        </a:xfrm>
        <a:prstGeom prst="ellipse">
          <a:avLst/>
        </a:prstGeom>
        <a:gradFill rotWithShape="0">
          <a:gsLst>
            <a:gs pos="0">
              <a:schemeClr val="accent4">
                <a:alpha val="50000"/>
                <a:hueOff val="3299968"/>
                <a:satOff val="-14601"/>
                <a:lumOff val="-2452"/>
                <a:alphaOff val="0"/>
                <a:lumMod val="110000"/>
                <a:satMod val="105000"/>
                <a:tint val="67000"/>
              </a:schemeClr>
            </a:gs>
            <a:gs pos="50000">
              <a:schemeClr val="accent4">
                <a:alpha val="50000"/>
                <a:hueOff val="3299968"/>
                <a:satOff val="-14601"/>
                <a:lumOff val="-2452"/>
                <a:alphaOff val="0"/>
                <a:lumMod val="105000"/>
                <a:satMod val="103000"/>
                <a:tint val="73000"/>
              </a:schemeClr>
            </a:gs>
            <a:gs pos="100000">
              <a:schemeClr val="accent4">
                <a:alpha val="50000"/>
                <a:hueOff val="3299968"/>
                <a:satOff val="-14601"/>
                <a:lumOff val="-245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66750" rtl="1">
            <a:lnSpc>
              <a:spcPct val="90000"/>
            </a:lnSpc>
            <a:spcBef>
              <a:spcPct val="0"/>
            </a:spcBef>
            <a:spcAft>
              <a:spcPct val="35000"/>
            </a:spcAft>
            <a:buNone/>
          </a:pPr>
          <a:r>
            <a:rPr lang="he-IL" sz="1500" kern="1200"/>
            <a:t>חיבור להקשר</a:t>
          </a:r>
          <a:endParaRPr lang="he-IL" sz="1500" kern="1200" dirty="0"/>
        </a:p>
      </dsp:txBody>
      <dsp:txXfrm>
        <a:off x="2511093" y="1149707"/>
        <a:ext cx="748250" cy="685896"/>
      </dsp:txXfrm>
    </dsp:sp>
    <dsp:sp modelId="{89EB00A5-E572-4C8B-B5EC-AFF4047C7C9B}">
      <dsp:nvSpPr>
        <dsp:cNvPr id="0" name=""/>
        <dsp:cNvSpPr/>
      </dsp:nvSpPr>
      <dsp:spPr>
        <a:xfrm>
          <a:off x="1025629" y="831389"/>
          <a:ext cx="1247084" cy="1247084"/>
        </a:xfrm>
        <a:prstGeom prst="ellipse">
          <a:avLst/>
        </a:prstGeom>
        <a:gradFill rotWithShape="0">
          <a:gsLst>
            <a:gs pos="0">
              <a:schemeClr val="accent4">
                <a:alpha val="50000"/>
                <a:hueOff val="6599937"/>
                <a:satOff val="-29202"/>
                <a:lumOff val="-4903"/>
                <a:alphaOff val="0"/>
                <a:lumMod val="110000"/>
                <a:satMod val="105000"/>
                <a:tint val="67000"/>
              </a:schemeClr>
            </a:gs>
            <a:gs pos="50000">
              <a:schemeClr val="accent4">
                <a:alpha val="50000"/>
                <a:hueOff val="6599937"/>
                <a:satOff val="-29202"/>
                <a:lumOff val="-4903"/>
                <a:alphaOff val="0"/>
                <a:lumMod val="105000"/>
                <a:satMod val="103000"/>
                <a:tint val="73000"/>
              </a:schemeClr>
            </a:gs>
            <a:gs pos="100000">
              <a:schemeClr val="accent4">
                <a:alpha val="50000"/>
                <a:hueOff val="6599937"/>
                <a:satOff val="-29202"/>
                <a:lumOff val="-490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66750" rtl="1">
            <a:lnSpc>
              <a:spcPct val="90000"/>
            </a:lnSpc>
            <a:spcBef>
              <a:spcPct val="0"/>
            </a:spcBef>
            <a:spcAft>
              <a:spcPct val="35000"/>
            </a:spcAft>
            <a:buNone/>
          </a:pPr>
          <a:r>
            <a:rPr lang="he-IL" sz="1500" kern="1200" dirty="0"/>
            <a:t>חיבור למיומנות או ערך</a:t>
          </a:r>
        </a:p>
      </dsp:txBody>
      <dsp:txXfrm>
        <a:off x="1143063" y="1153553"/>
        <a:ext cx="748250" cy="6858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C3C654-27D2-4B71-9FD1-D373D8D24818}">
      <dsp:nvSpPr>
        <dsp:cNvPr id="0" name=""/>
        <dsp:cNvSpPr/>
      </dsp:nvSpPr>
      <dsp:spPr>
        <a:xfrm rot="10800000">
          <a:off x="8430756" y="2268"/>
          <a:ext cx="2710233" cy="1129769"/>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160" rIns="20320" bIns="10160" numCol="1" spcCol="1270" anchor="ctr" anchorCtr="0">
          <a:noAutofit/>
        </a:bodyPr>
        <a:lstStyle/>
        <a:p>
          <a:pPr marL="0" lvl="0" indent="0" algn="ctr" defTabSz="711200" rtl="1">
            <a:lnSpc>
              <a:spcPct val="90000"/>
            </a:lnSpc>
            <a:spcBef>
              <a:spcPts val="0"/>
            </a:spcBef>
            <a:spcAft>
              <a:spcPts val="600"/>
            </a:spcAft>
            <a:buNone/>
          </a:pPr>
          <a:r>
            <a:rPr lang="he-IL" sz="1600" b="1" kern="1200" dirty="0"/>
            <a:t>אמירת הוראה לילד</a:t>
          </a:r>
        </a:p>
        <a:p>
          <a:pPr marL="0" lvl="0" indent="0" algn="ctr" defTabSz="711200" rtl="1">
            <a:lnSpc>
              <a:spcPct val="90000"/>
            </a:lnSpc>
            <a:spcBef>
              <a:spcPct val="0"/>
            </a:spcBef>
            <a:spcAft>
              <a:spcPct val="35000"/>
            </a:spcAft>
            <a:buNone/>
          </a:pPr>
          <a:r>
            <a:rPr lang="he-IL" sz="1100" kern="1200" dirty="0"/>
            <a:t>הדרך שאנו מציעות רלוונטית רק עבור הוראות שההורה הגדיר אותן, קודם כל לעצמו – </a:t>
          </a:r>
          <a:r>
            <a:rPr lang="he-IL" sz="1100" b="1" kern="1200" dirty="0"/>
            <a:t>כהוראות לביצוע</a:t>
          </a:r>
          <a:r>
            <a:rPr lang="he-IL" sz="1100" kern="1200" dirty="0"/>
            <a:t>. </a:t>
          </a:r>
        </a:p>
      </dsp:txBody>
      <dsp:txXfrm rot="10800000">
        <a:off x="8995640" y="2268"/>
        <a:ext cx="1580464" cy="1129769"/>
      </dsp:txXfrm>
    </dsp:sp>
    <dsp:sp modelId="{D5A15725-16B4-4166-8BDF-1EBFC0CD1C7D}">
      <dsp:nvSpPr>
        <dsp:cNvPr id="0" name=""/>
        <dsp:cNvSpPr/>
      </dsp:nvSpPr>
      <dsp:spPr>
        <a:xfrm rot="10800000">
          <a:off x="4313221" y="98298"/>
          <a:ext cx="4484710" cy="937709"/>
        </a:xfrm>
        <a:prstGeom prst="chevron">
          <a:avLst/>
        </a:prstGeom>
        <a:solidFill>
          <a:schemeClr val="lt1">
            <a:alpha val="90000"/>
            <a:tint val="40000"/>
            <a:hueOff val="0"/>
            <a:satOff val="0"/>
            <a:lumOff val="0"/>
            <a:alphaOff val="0"/>
          </a:schemeClr>
        </a:solidFill>
        <a:ln w="1905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9525" rIns="19050" bIns="9525" numCol="1" spcCol="1270" anchor="ctr" anchorCtr="0">
          <a:noAutofit/>
        </a:bodyPr>
        <a:lstStyle/>
        <a:p>
          <a:pPr marL="0" marR="0" lvl="0" indent="0" algn="ctr" defTabSz="914400" rtl="1" eaLnBrk="1" fontAlgn="auto" latinLnBrk="0" hangingPunct="1">
            <a:lnSpc>
              <a:spcPct val="90000"/>
            </a:lnSpc>
            <a:spcBef>
              <a:spcPts val="0"/>
            </a:spcBef>
            <a:spcAft>
              <a:spcPts val="0"/>
            </a:spcAft>
            <a:buClrTx/>
            <a:buSzTx/>
            <a:buFontTx/>
            <a:buNone/>
            <a:tabLst/>
            <a:defRPr/>
          </a:pPr>
          <a:r>
            <a:rPr lang="he-IL" sz="1500" kern="1200" dirty="0"/>
            <a:t>מתן הוראות מייצרת מצב של שליטה הן אצל הילד והן אצל ההורים ומגבירה את תחושת האונים של שני הצדדים ובכך תורמת לאווירה משפחתית חיובית.</a:t>
          </a:r>
        </a:p>
      </dsp:txBody>
      <dsp:txXfrm rot="10800000">
        <a:off x="4782075" y="98298"/>
        <a:ext cx="3547001" cy="937709"/>
      </dsp:txXfrm>
    </dsp:sp>
    <dsp:sp modelId="{EE0DCF4D-8C35-4F54-A7FF-BF810192E8C1}">
      <dsp:nvSpPr>
        <dsp:cNvPr id="0" name=""/>
        <dsp:cNvSpPr/>
      </dsp:nvSpPr>
      <dsp:spPr>
        <a:xfrm rot="10800000">
          <a:off x="156708" y="98298"/>
          <a:ext cx="4484710" cy="937709"/>
        </a:xfrm>
        <a:prstGeom prst="chevron">
          <a:avLst/>
        </a:prstGeom>
        <a:solidFill>
          <a:schemeClr val="lt1">
            <a:alpha val="90000"/>
            <a:tint val="40000"/>
            <a:hueOff val="0"/>
            <a:satOff val="0"/>
            <a:lumOff val="0"/>
            <a:alphaOff val="0"/>
          </a:schemeClr>
        </a:solidFill>
        <a:ln w="1905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9525" rIns="19050" bIns="9525" numCol="1" spcCol="1270" anchor="ctr" anchorCtr="0">
          <a:noAutofit/>
        </a:bodyPr>
        <a:lstStyle/>
        <a:p>
          <a:pPr marL="0" marR="0" lvl="0" indent="0" algn="ctr" defTabSz="914400" rtl="1" eaLnBrk="1" fontAlgn="auto" latinLnBrk="0" hangingPunct="1">
            <a:lnSpc>
              <a:spcPct val="90000"/>
            </a:lnSpc>
            <a:spcBef>
              <a:spcPts val="0"/>
            </a:spcBef>
            <a:spcAft>
              <a:spcPts val="0"/>
            </a:spcAft>
            <a:buClrTx/>
            <a:buSzTx/>
            <a:buFontTx/>
            <a:buNone/>
            <a:tabLst/>
            <a:defRPr/>
          </a:pPr>
          <a:r>
            <a:rPr lang="he-IL" sz="1500" kern="1200" dirty="0"/>
            <a:t>מודגשת החשיבות של היענות וביצוע להוראה לאחר הפעם הראשונה. חשוב לזכור הדגש הוא על ביצוע המשימה ולא כאמצעי למפגן כוח... </a:t>
          </a:r>
        </a:p>
      </dsp:txBody>
      <dsp:txXfrm rot="10800000">
        <a:off x="625562" y="98298"/>
        <a:ext cx="3547001" cy="937709"/>
      </dsp:txXfrm>
    </dsp:sp>
    <dsp:sp modelId="{0377433B-C124-48AD-A6F8-E8B6AA1A5258}">
      <dsp:nvSpPr>
        <dsp:cNvPr id="0" name=""/>
        <dsp:cNvSpPr/>
      </dsp:nvSpPr>
      <dsp:spPr>
        <a:xfrm rot="10800000">
          <a:off x="8430756" y="1290205"/>
          <a:ext cx="2710233" cy="1129769"/>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160" rIns="20320" bIns="10160" numCol="1" spcCol="1270" anchor="ctr" anchorCtr="0">
          <a:noAutofit/>
        </a:bodyPr>
        <a:lstStyle/>
        <a:p>
          <a:pPr marL="0" marR="0" lvl="0" indent="0" algn="ctr" defTabSz="914400" rtl="1" eaLnBrk="1" fontAlgn="auto" latinLnBrk="0" hangingPunct="1">
            <a:lnSpc>
              <a:spcPct val="90000"/>
            </a:lnSpc>
            <a:spcBef>
              <a:spcPts val="0"/>
            </a:spcBef>
            <a:spcAft>
              <a:spcPts val="0"/>
            </a:spcAft>
            <a:buClrTx/>
            <a:buSzTx/>
            <a:buFontTx/>
            <a:buNone/>
            <a:tabLst/>
            <a:defRPr/>
          </a:pPr>
          <a:r>
            <a:rPr lang="he-IL" sz="1600" b="1" kern="1200" dirty="0"/>
            <a:t>אמירת בקשה מהילד</a:t>
          </a:r>
        </a:p>
        <a:p>
          <a:pPr marL="0" lvl="0" algn="ctr" defTabSz="1866900" rtl="1">
            <a:lnSpc>
              <a:spcPct val="90000"/>
            </a:lnSpc>
            <a:spcBef>
              <a:spcPct val="0"/>
            </a:spcBef>
            <a:spcAft>
              <a:spcPct val="35000"/>
            </a:spcAft>
            <a:buNone/>
          </a:pPr>
          <a:endParaRPr lang="he-IL" sz="1100" kern="1200" dirty="0"/>
        </a:p>
      </dsp:txBody>
      <dsp:txXfrm rot="10800000">
        <a:off x="8995640" y="1290205"/>
        <a:ext cx="1580464" cy="1129769"/>
      </dsp:txXfrm>
    </dsp:sp>
    <dsp:sp modelId="{580DC0A1-8F8F-4668-BD51-D70979D5CB42}">
      <dsp:nvSpPr>
        <dsp:cNvPr id="0" name=""/>
        <dsp:cNvSpPr/>
      </dsp:nvSpPr>
      <dsp:spPr>
        <a:xfrm rot="10800000">
          <a:off x="4313221" y="1386236"/>
          <a:ext cx="4484710" cy="937709"/>
        </a:xfrm>
        <a:prstGeom prst="chevron">
          <a:avLst/>
        </a:prstGeom>
        <a:solidFill>
          <a:schemeClr val="lt1">
            <a:alpha val="90000"/>
            <a:tint val="40000"/>
            <a:hueOff val="0"/>
            <a:satOff val="0"/>
            <a:lumOff val="0"/>
            <a:alphaOff val="0"/>
          </a:schemeClr>
        </a:solidFill>
        <a:ln w="1905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9525" rIns="19050" bIns="9525" numCol="1" spcCol="1270" anchor="ctr" anchorCtr="0">
          <a:noAutofit/>
        </a:bodyPr>
        <a:lstStyle/>
        <a:p>
          <a:pPr marL="0" marR="0" lvl="0" indent="0" algn="ctr" defTabSz="914400" rtl="1" eaLnBrk="1" fontAlgn="auto" latinLnBrk="0" hangingPunct="1">
            <a:lnSpc>
              <a:spcPct val="90000"/>
            </a:lnSpc>
            <a:spcBef>
              <a:spcPts val="0"/>
            </a:spcBef>
            <a:spcAft>
              <a:spcPts val="0"/>
            </a:spcAft>
            <a:buClrTx/>
            <a:buSzTx/>
            <a:buFontTx/>
            <a:buNone/>
            <a:tabLst/>
            <a:defRPr/>
          </a:pPr>
          <a:r>
            <a:rPr lang="he-IL" sz="1500" kern="1200" dirty="0"/>
            <a:t>זכותו הלגיטימית לסרב או לדחות אותה בנימוס. כאשר הילד נשאל האם מוכן למלא בקשה מסוימת, זכותו הלגיטימית להיענות בשלילה. </a:t>
          </a:r>
        </a:p>
      </dsp:txBody>
      <dsp:txXfrm rot="10800000">
        <a:off x="4782075" y="1386236"/>
        <a:ext cx="3547001" cy="937709"/>
      </dsp:txXfrm>
    </dsp:sp>
    <dsp:sp modelId="{BE04B6CC-6C15-47D4-AAC9-5A7D2A77A58B}">
      <dsp:nvSpPr>
        <dsp:cNvPr id="0" name=""/>
        <dsp:cNvSpPr/>
      </dsp:nvSpPr>
      <dsp:spPr>
        <a:xfrm rot="10800000">
          <a:off x="156708" y="1386236"/>
          <a:ext cx="4484710" cy="937709"/>
        </a:xfrm>
        <a:prstGeom prst="chevron">
          <a:avLst/>
        </a:prstGeom>
        <a:solidFill>
          <a:schemeClr val="lt1">
            <a:alpha val="90000"/>
            <a:tint val="40000"/>
            <a:hueOff val="0"/>
            <a:satOff val="0"/>
            <a:lumOff val="0"/>
            <a:alphaOff val="0"/>
          </a:schemeClr>
        </a:solidFill>
        <a:ln w="1905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9525" rIns="19050" bIns="9525" numCol="1" spcCol="1270" anchor="ctr" anchorCtr="0">
          <a:noAutofit/>
        </a:bodyPr>
        <a:lstStyle/>
        <a:p>
          <a:pPr marL="0" marR="0" lvl="0" indent="0" algn="ctr" defTabSz="914400" rtl="1" eaLnBrk="1" fontAlgn="auto" latinLnBrk="0" hangingPunct="1">
            <a:lnSpc>
              <a:spcPct val="90000"/>
            </a:lnSpc>
            <a:spcBef>
              <a:spcPts val="0"/>
            </a:spcBef>
            <a:spcAft>
              <a:spcPts val="0"/>
            </a:spcAft>
            <a:buClrTx/>
            <a:buSzTx/>
            <a:buFontTx/>
            <a:buNone/>
            <a:tabLst/>
            <a:defRPr/>
          </a:pPr>
          <a:r>
            <a:rPr lang="he-IL" sz="1500" kern="1200" dirty="0"/>
            <a:t>מומלץ לכבד את תשובתו של הילד ולאפשר לו את חופש הבחירה. הדבר משקף תקשורת בינאישית בריאה, בה כל צד מסוגל להביע את עמדתו ולפעול על פי בחירתו האישית.</a:t>
          </a:r>
        </a:p>
      </dsp:txBody>
      <dsp:txXfrm rot="10800000">
        <a:off x="625562" y="1386236"/>
        <a:ext cx="3547001" cy="93770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44CD4E4-D448-DFF3-632C-E43810294A84}"/>
              </a:ext>
            </a:extLst>
          </p:cNvPr>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a:extLst>
              <a:ext uri="{FF2B5EF4-FFF2-40B4-BE49-F238E27FC236}">
                <a16:creationId xmlns:a16="http://schemas.microsoft.com/office/drawing/2014/main" id="{A7AD2B1C-B07B-A0DA-3CD5-A86910D467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a:extLst>
              <a:ext uri="{FF2B5EF4-FFF2-40B4-BE49-F238E27FC236}">
                <a16:creationId xmlns:a16="http://schemas.microsoft.com/office/drawing/2014/main" id="{A429DA80-1049-B7E3-7B05-59E82E6613AF}"/>
              </a:ext>
            </a:extLst>
          </p:cNvPr>
          <p:cNvSpPr>
            <a:spLocks noGrp="1"/>
          </p:cNvSpPr>
          <p:nvPr>
            <p:ph type="dt" sz="half" idx="10"/>
          </p:nvPr>
        </p:nvSpPr>
        <p:spPr/>
        <p:txBody>
          <a:bodyPr/>
          <a:lstStyle/>
          <a:p>
            <a:fld id="{12BAB214-32AE-47DD-99E2-B3282F4B8851}" type="datetimeFigureOut">
              <a:rPr lang="he-IL" smtClean="0"/>
              <a:t>כ"ג/אב/תשפ"ו</a:t>
            </a:fld>
            <a:endParaRPr lang="he-IL"/>
          </a:p>
        </p:txBody>
      </p:sp>
      <p:sp>
        <p:nvSpPr>
          <p:cNvPr id="5" name="מציין מיקום של כותרת תחתונה 4">
            <a:extLst>
              <a:ext uri="{FF2B5EF4-FFF2-40B4-BE49-F238E27FC236}">
                <a16:creationId xmlns:a16="http://schemas.microsoft.com/office/drawing/2014/main" id="{AB262698-5761-CB5B-C5B2-F2EF29994001}"/>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C6942C98-875D-E686-B53A-966D4DB396A9}"/>
              </a:ext>
            </a:extLst>
          </p:cNvPr>
          <p:cNvSpPr>
            <a:spLocks noGrp="1"/>
          </p:cNvSpPr>
          <p:nvPr>
            <p:ph type="sldNum" sz="quarter" idx="12"/>
          </p:nvPr>
        </p:nvSpPr>
        <p:spPr/>
        <p:txBody>
          <a:bodyPr/>
          <a:lstStyle/>
          <a:p>
            <a:fld id="{702CEA5F-8BB5-49B9-972C-E8092A3F5CD7}" type="slidenum">
              <a:rPr lang="he-IL" smtClean="0"/>
              <a:t>‹#›</a:t>
            </a:fld>
            <a:endParaRPr lang="he-IL"/>
          </a:p>
        </p:txBody>
      </p:sp>
    </p:spTree>
    <p:extLst>
      <p:ext uri="{BB962C8B-B14F-4D97-AF65-F5344CB8AC3E}">
        <p14:creationId xmlns:p14="http://schemas.microsoft.com/office/powerpoint/2010/main" val="1740524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C0B355F-A84C-F99D-39D7-0ABAD0F8D951}"/>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1EFB4080-6F74-20D9-A622-A51412452EAE}"/>
              </a:ext>
            </a:extLst>
          </p:cNvPr>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05DFFDDD-5ECD-BF7C-05B4-E0A4F1F837D5}"/>
              </a:ext>
            </a:extLst>
          </p:cNvPr>
          <p:cNvSpPr>
            <a:spLocks noGrp="1"/>
          </p:cNvSpPr>
          <p:nvPr>
            <p:ph type="dt" sz="half" idx="10"/>
          </p:nvPr>
        </p:nvSpPr>
        <p:spPr/>
        <p:txBody>
          <a:bodyPr/>
          <a:lstStyle/>
          <a:p>
            <a:fld id="{12BAB214-32AE-47DD-99E2-B3282F4B8851}" type="datetimeFigureOut">
              <a:rPr lang="he-IL" smtClean="0"/>
              <a:t>כ"ג/אב/תשפ"ו</a:t>
            </a:fld>
            <a:endParaRPr lang="he-IL"/>
          </a:p>
        </p:txBody>
      </p:sp>
      <p:sp>
        <p:nvSpPr>
          <p:cNvPr id="5" name="מציין מיקום של כותרת תחתונה 4">
            <a:extLst>
              <a:ext uri="{FF2B5EF4-FFF2-40B4-BE49-F238E27FC236}">
                <a16:creationId xmlns:a16="http://schemas.microsoft.com/office/drawing/2014/main" id="{9228D123-8B7B-4019-85E0-3743667F3C38}"/>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FD9855B6-A83F-0D73-6CAF-BDAEA0437BE9}"/>
              </a:ext>
            </a:extLst>
          </p:cNvPr>
          <p:cNvSpPr>
            <a:spLocks noGrp="1"/>
          </p:cNvSpPr>
          <p:nvPr>
            <p:ph type="sldNum" sz="quarter" idx="12"/>
          </p:nvPr>
        </p:nvSpPr>
        <p:spPr/>
        <p:txBody>
          <a:bodyPr/>
          <a:lstStyle/>
          <a:p>
            <a:fld id="{702CEA5F-8BB5-49B9-972C-E8092A3F5CD7}" type="slidenum">
              <a:rPr lang="he-IL" smtClean="0"/>
              <a:t>‹#›</a:t>
            </a:fld>
            <a:endParaRPr lang="he-IL"/>
          </a:p>
        </p:txBody>
      </p:sp>
    </p:spTree>
    <p:extLst>
      <p:ext uri="{BB962C8B-B14F-4D97-AF65-F5344CB8AC3E}">
        <p14:creationId xmlns:p14="http://schemas.microsoft.com/office/powerpoint/2010/main" val="2075433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a:extLst>
              <a:ext uri="{FF2B5EF4-FFF2-40B4-BE49-F238E27FC236}">
                <a16:creationId xmlns:a16="http://schemas.microsoft.com/office/drawing/2014/main" id="{EB962FAC-2446-43B0-8978-2799D71B07D4}"/>
              </a:ext>
            </a:extLst>
          </p:cNvPr>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D0884998-1B99-9478-D92B-AFDAA5576F5E}"/>
              </a:ext>
            </a:extLst>
          </p:cNvPr>
          <p:cNvSpPr>
            <a:spLocks noGrp="1"/>
          </p:cNvSpPr>
          <p:nvPr>
            <p:ph type="body" orient="vert" idx="1"/>
          </p:nvPr>
        </p:nvSpPr>
        <p:spPr>
          <a:xfrm>
            <a:off x="838200" y="365125"/>
            <a:ext cx="7734300" cy="5811838"/>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DB7D8618-804D-4B41-5C50-70F67D236791}"/>
              </a:ext>
            </a:extLst>
          </p:cNvPr>
          <p:cNvSpPr>
            <a:spLocks noGrp="1"/>
          </p:cNvSpPr>
          <p:nvPr>
            <p:ph type="dt" sz="half" idx="10"/>
          </p:nvPr>
        </p:nvSpPr>
        <p:spPr/>
        <p:txBody>
          <a:bodyPr/>
          <a:lstStyle/>
          <a:p>
            <a:fld id="{12BAB214-32AE-47DD-99E2-B3282F4B8851}" type="datetimeFigureOut">
              <a:rPr lang="he-IL" smtClean="0"/>
              <a:t>כ"ג/אב/תשפ"ו</a:t>
            </a:fld>
            <a:endParaRPr lang="he-IL"/>
          </a:p>
        </p:txBody>
      </p:sp>
      <p:sp>
        <p:nvSpPr>
          <p:cNvPr id="5" name="מציין מיקום של כותרת תחתונה 4">
            <a:extLst>
              <a:ext uri="{FF2B5EF4-FFF2-40B4-BE49-F238E27FC236}">
                <a16:creationId xmlns:a16="http://schemas.microsoft.com/office/drawing/2014/main" id="{85A76180-4F3B-90C3-002D-C66300CC1D13}"/>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7762A254-2538-B2F6-B3EE-C6C30493E3EE}"/>
              </a:ext>
            </a:extLst>
          </p:cNvPr>
          <p:cNvSpPr>
            <a:spLocks noGrp="1"/>
          </p:cNvSpPr>
          <p:nvPr>
            <p:ph type="sldNum" sz="quarter" idx="12"/>
          </p:nvPr>
        </p:nvSpPr>
        <p:spPr/>
        <p:txBody>
          <a:bodyPr/>
          <a:lstStyle/>
          <a:p>
            <a:fld id="{702CEA5F-8BB5-49B9-972C-E8092A3F5CD7}" type="slidenum">
              <a:rPr lang="he-IL" smtClean="0"/>
              <a:t>‹#›</a:t>
            </a:fld>
            <a:endParaRPr lang="he-IL"/>
          </a:p>
        </p:txBody>
      </p:sp>
    </p:spTree>
    <p:extLst>
      <p:ext uri="{BB962C8B-B14F-4D97-AF65-F5344CB8AC3E}">
        <p14:creationId xmlns:p14="http://schemas.microsoft.com/office/powerpoint/2010/main" val="3080967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20632B24-FED7-51CD-0640-3E27592386DD}"/>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D0AE7B46-F97D-3294-BE2C-ECFDA378EC5C}"/>
              </a:ext>
            </a:extLst>
          </p:cNvPr>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18C0A03F-697B-B348-670F-0F061FEE3BF7}"/>
              </a:ext>
            </a:extLst>
          </p:cNvPr>
          <p:cNvSpPr>
            <a:spLocks noGrp="1"/>
          </p:cNvSpPr>
          <p:nvPr>
            <p:ph type="dt" sz="half" idx="10"/>
          </p:nvPr>
        </p:nvSpPr>
        <p:spPr/>
        <p:txBody>
          <a:bodyPr/>
          <a:lstStyle/>
          <a:p>
            <a:fld id="{12BAB214-32AE-47DD-99E2-B3282F4B8851}" type="datetimeFigureOut">
              <a:rPr lang="he-IL" smtClean="0"/>
              <a:t>כ"ג/אב/תשפ"ו</a:t>
            </a:fld>
            <a:endParaRPr lang="he-IL"/>
          </a:p>
        </p:txBody>
      </p:sp>
      <p:sp>
        <p:nvSpPr>
          <p:cNvPr id="5" name="מציין מיקום של כותרת תחתונה 4">
            <a:extLst>
              <a:ext uri="{FF2B5EF4-FFF2-40B4-BE49-F238E27FC236}">
                <a16:creationId xmlns:a16="http://schemas.microsoft.com/office/drawing/2014/main" id="{30FAD045-A1AB-012C-98A0-AE08673BC88F}"/>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C01E6624-9DF4-F4E7-A628-8DC9E25D16DC}"/>
              </a:ext>
            </a:extLst>
          </p:cNvPr>
          <p:cNvSpPr>
            <a:spLocks noGrp="1"/>
          </p:cNvSpPr>
          <p:nvPr>
            <p:ph type="sldNum" sz="quarter" idx="12"/>
          </p:nvPr>
        </p:nvSpPr>
        <p:spPr/>
        <p:txBody>
          <a:bodyPr/>
          <a:lstStyle/>
          <a:p>
            <a:fld id="{702CEA5F-8BB5-49B9-972C-E8092A3F5CD7}" type="slidenum">
              <a:rPr lang="he-IL" smtClean="0"/>
              <a:t>‹#›</a:t>
            </a:fld>
            <a:endParaRPr lang="he-IL"/>
          </a:p>
        </p:txBody>
      </p:sp>
    </p:spTree>
    <p:extLst>
      <p:ext uri="{BB962C8B-B14F-4D97-AF65-F5344CB8AC3E}">
        <p14:creationId xmlns:p14="http://schemas.microsoft.com/office/powerpoint/2010/main" val="2212078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FA0CD835-13EA-76EE-391E-25498FE417D3}"/>
              </a:ext>
            </a:extLst>
          </p:cNvPr>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3C0B9BF3-4778-95F6-6859-46EA58C468F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he-IL"/>
              <a:t>לחץ כדי לערוך סגנונות טקסט של תבנית בסיס</a:t>
            </a:r>
          </a:p>
        </p:txBody>
      </p:sp>
      <p:sp>
        <p:nvSpPr>
          <p:cNvPr id="4" name="מציין מיקום של תאריך 3">
            <a:extLst>
              <a:ext uri="{FF2B5EF4-FFF2-40B4-BE49-F238E27FC236}">
                <a16:creationId xmlns:a16="http://schemas.microsoft.com/office/drawing/2014/main" id="{56483FD0-2685-A7A2-3721-0FA536A43F27}"/>
              </a:ext>
            </a:extLst>
          </p:cNvPr>
          <p:cNvSpPr>
            <a:spLocks noGrp="1"/>
          </p:cNvSpPr>
          <p:nvPr>
            <p:ph type="dt" sz="half" idx="10"/>
          </p:nvPr>
        </p:nvSpPr>
        <p:spPr/>
        <p:txBody>
          <a:bodyPr/>
          <a:lstStyle/>
          <a:p>
            <a:fld id="{12BAB214-32AE-47DD-99E2-B3282F4B8851}" type="datetimeFigureOut">
              <a:rPr lang="he-IL" smtClean="0"/>
              <a:t>כ"ג/אב/תשפ"ו</a:t>
            </a:fld>
            <a:endParaRPr lang="he-IL"/>
          </a:p>
        </p:txBody>
      </p:sp>
      <p:sp>
        <p:nvSpPr>
          <p:cNvPr id="5" name="מציין מיקום של כותרת תחתונה 4">
            <a:extLst>
              <a:ext uri="{FF2B5EF4-FFF2-40B4-BE49-F238E27FC236}">
                <a16:creationId xmlns:a16="http://schemas.microsoft.com/office/drawing/2014/main" id="{F0F815CD-378A-1117-7DAA-18339B57A1C9}"/>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9A6DA7B7-E349-EEA0-674A-9A842E0D9139}"/>
              </a:ext>
            </a:extLst>
          </p:cNvPr>
          <p:cNvSpPr>
            <a:spLocks noGrp="1"/>
          </p:cNvSpPr>
          <p:nvPr>
            <p:ph type="sldNum" sz="quarter" idx="12"/>
          </p:nvPr>
        </p:nvSpPr>
        <p:spPr/>
        <p:txBody>
          <a:bodyPr/>
          <a:lstStyle/>
          <a:p>
            <a:fld id="{702CEA5F-8BB5-49B9-972C-E8092A3F5CD7}" type="slidenum">
              <a:rPr lang="he-IL" smtClean="0"/>
              <a:t>‹#›</a:t>
            </a:fld>
            <a:endParaRPr lang="he-IL"/>
          </a:p>
        </p:txBody>
      </p:sp>
    </p:spTree>
    <p:extLst>
      <p:ext uri="{BB962C8B-B14F-4D97-AF65-F5344CB8AC3E}">
        <p14:creationId xmlns:p14="http://schemas.microsoft.com/office/powerpoint/2010/main" val="3519753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FE322BE-6873-6E75-1029-B65273B21616}"/>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9A301F4A-5BEB-AB41-3203-6FA20D8C02C8}"/>
              </a:ext>
            </a:extLst>
          </p:cNvPr>
          <p:cNvSpPr>
            <a:spLocks noGrp="1"/>
          </p:cNvSpPr>
          <p:nvPr>
            <p:ph sz="half" idx="1"/>
          </p:nvPr>
        </p:nvSpPr>
        <p:spPr>
          <a:xfrm>
            <a:off x="838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a:extLst>
              <a:ext uri="{FF2B5EF4-FFF2-40B4-BE49-F238E27FC236}">
                <a16:creationId xmlns:a16="http://schemas.microsoft.com/office/drawing/2014/main" id="{8E21C03F-6FFF-EA92-3858-E2D81721CCC5}"/>
              </a:ext>
            </a:extLst>
          </p:cNvPr>
          <p:cNvSpPr>
            <a:spLocks noGrp="1"/>
          </p:cNvSpPr>
          <p:nvPr>
            <p:ph sz="half" idx="2"/>
          </p:nvPr>
        </p:nvSpPr>
        <p:spPr>
          <a:xfrm>
            <a:off x="6172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a:extLst>
              <a:ext uri="{FF2B5EF4-FFF2-40B4-BE49-F238E27FC236}">
                <a16:creationId xmlns:a16="http://schemas.microsoft.com/office/drawing/2014/main" id="{D61DDAF2-A237-6634-282A-204C6CEA466A}"/>
              </a:ext>
            </a:extLst>
          </p:cNvPr>
          <p:cNvSpPr>
            <a:spLocks noGrp="1"/>
          </p:cNvSpPr>
          <p:nvPr>
            <p:ph type="dt" sz="half" idx="10"/>
          </p:nvPr>
        </p:nvSpPr>
        <p:spPr/>
        <p:txBody>
          <a:bodyPr/>
          <a:lstStyle/>
          <a:p>
            <a:fld id="{12BAB214-32AE-47DD-99E2-B3282F4B8851}" type="datetimeFigureOut">
              <a:rPr lang="he-IL" smtClean="0"/>
              <a:t>כ"ג/אב/תשפ"ו</a:t>
            </a:fld>
            <a:endParaRPr lang="he-IL"/>
          </a:p>
        </p:txBody>
      </p:sp>
      <p:sp>
        <p:nvSpPr>
          <p:cNvPr id="6" name="מציין מיקום של כותרת תחתונה 5">
            <a:extLst>
              <a:ext uri="{FF2B5EF4-FFF2-40B4-BE49-F238E27FC236}">
                <a16:creationId xmlns:a16="http://schemas.microsoft.com/office/drawing/2014/main" id="{DBDDD9E9-6BA9-65B6-5AE8-D3341D38193C}"/>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1AD8AA26-E1D6-767C-4598-363E3AD4824E}"/>
              </a:ext>
            </a:extLst>
          </p:cNvPr>
          <p:cNvSpPr>
            <a:spLocks noGrp="1"/>
          </p:cNvSpPr>
          <p:nvPr>
            <p:ph type="sldNum" sz="quarter" idx="12"/>
          </p:nvPr>
        </p:nvSpPr>
        <p:spPr/>
        <p:txBody>
          <a:bodyPr/>
          <a:lstStyle/>
          <a:p>
            <a:fld id="{702CEA5F-8BB5-49B9-972C-E8092A3F5CD7}" type="slidenum">
              <a:rPr lang="he-IL" smtClean="0"/>
              <a:t>‹#›</a:t>
            </a:fld>
            <a:endParaRPr lang="he-IL"/>
          </a:p>
        </p:txBody>
      </p:sp>
    </p:spTree>
    <p:extLst>
      <p:ext uri="{BB962C8B-B14F-4D97-AF65-F5344CB8AC3E}">
        <p14:creationId xmlns:p14="http://schemas.microsoft.com/office/powerpoint/2010/main" val="1145218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04BDA777-C385-8CDA-3926-55490BA7C959}"/>
              </a:ext>
            </a:extLst>
          </p:cNvPr>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E59C3259-E87B-5E13-65EA-9E967F514F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a:extLst>
              <a:ext uri="{FF2B5EF4-FFF2-40B4-BE49-F238E27FC236}">
                <a16:creationId xmlns:a16="http://schemas.microsoft.com/office/drawing/2014/main" id="{C7400AEE-D066-056E-7DCD-216555FE3F7D}"/>
              </a:ext>
            </a:extLst>
          </p:cNvPr>
          <p:cNvSpPr>
            <a:spLocks noGrp="1"/>
          </p:cNvSpPr>
          <p:nvPr>
            <p:ph sz="half" idx="2"/>
          </p:nvPr>
        </p:nvSpPr>
        <p:spPr>
          <a:xfrm>
            <a:off x="839788" y="2505075"/>
            <a:ext cx="5157787"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a:extLst>
              <a:ext uri="{FF2B5EF4-FFF2-40B4-BE49-F238E27FC236}">
                <a16:creationId xmlns:a16="http://schemas.microsoft.com/office/drawing/2014/main" id="{DB6C2D38-112C-9A03-2459-9F12704F5C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a:extLst>
              <a:ext uri="{FF2B5EF4-FFF2-40B4-BE49-F238E27FC236}">
                <a16:creationId xmlns:a16="http://schemas.microsoft.com/office/drawing/2014/main" id="{680B14F0-BC02-8ACE-826D-006B2C276AD6}"/>
              </a:ext>
            </a:extLst>
          </p:cNvPr>
          <p:cNvSpPr>
            <a:spLocks noGrp="1"/>
          </p:cNvSpPr>
          <p:nvPr>
            <p:ph sz="quarter" idx="4"/>
          </p:nvPr>
        </p:nvSpPr>
        <p:spPr>
          <a:xfrm>
            <a:off x="6172200" y="2505075"/>
            <a:ext cx="5183188"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a:extLst>
              <a:ext uri="{FF2B5EF4-FFF2-40B4-BE49-F238E27FC236}">
                <a16:creationId xmlns:a16="http://schemas.microsoft.com/office/drawing/2014/main" id="{8D3D84F0-4042-3128-74CA-A1AE37204372}"/>
              </a:ext>
            </a:extLst>
          </p:cNvPr>
          <p:cNvSpPr>
            <a:spLocks noGrp="1"/>
          </p:cNvSpPr>
          <p:nvPr>
            <p:ph type="dt" sz="half" idx="10"/>
          </p:nvPr>
        </p:nvSpPr>
        <p:spPr/>
        <p:txBody>
          <a:bodyPr/>
          <a:lstStyle/>
          <a:p>
            <a:fld id="{12BAB214-32AE-47DD-99E2-B3282F4B8851}" type="datetimeFigureOut">
              <a:rPr lang="he-IL" smtClean="0"/>
              <a:t>כ"ג/אב/תשפ"ו</a:t>
            </a:fld>
            <a:endParaRPr lang="he-IL"/>
          </a:p>
        </p:txBody>
      </p:sp>
      <p:sp>
        <p:nvSpPr>
          <p:cNvPr id="8" name="מציין מיקום של כותרת תחתונה 7">
            <a:extLst>
              <a:ext uri="{FF2B5EF4-FFF2-40B4-BE49-F238E27FC236}">
                <a16:creationId xmlns:a16="http://schemas.microsoft.com/office/drawing/2014/main" id="{0F59E757-C972-ED45-6829-1AB7B9C00E09}"/>
              </a:ext>
            </a:extLst>
          </p:cNvPr>
          <p:cNvSpPr>
            <a:spLocks noGrp="1"/>
          </p:cNvSpPr>
          <p:nvPr>
            <p:ph type="ftr" sz="quarter" idx="11"/>
          </p:nvPr>
        </p:nvSpPr>
        <p:spPr/>
        <p:txBody>
          <a:bodyPr/>
          <a:lstStyle/>
          <a:p>
            <a:endParaRPr lang="he-IL"/>
          </a:p>
        </p:txBody>
      </p:sp>
      <p:sp>
        <p:nvSpPr>
          <p:cNvPr id="9" name="מציין מיקום של מספר שקופית 8">
            <a:extLst>
              <a:ext uri="{FF2B5EF4-FFF2-40B4-BE49-F238E27FC236}">
                <a16:creationId xmlns:a16="http://schemas.microsoft.com/office/drawing/2014/main" id="{8396AEBC-D39B-23C1-581B-0F83D3873030}"/>
              </a:ext>
            </a:extLst>
          </p:cNvPr>
          <p:cNvSpPr>
            <a:spLocks noGrp="1"/>
          </p:cNvSpPr>
          <p:nvPr>
            <p:ph type="sldNum" sz="quarter" idx="12"/>
          </p:nvPr>
        </p:nvSpPr>
        <p:spPr/>
        <p:txBody>
          <a:bodyPr/>
          <a:lstStyle/>
          <a:p>
            <a:fld id="{702CEA5F-8BB5-49B9-972C-E8092A3F5CD7}" type="slidenum">
              <a:rPr lang="he-IL" smtClean="0"/>
              <a:t>‹#›</a:t>
            </a:fld>
            <a:endParaRPr lang="he-IL"/>
          </a:p>
        </p:txBody>
      </p:sp>
    </p:spTree>
    <p:extLst>
      <p:ext uri="{BB962C8B-B14F-4D97-AF65-F5344CB8AC3E}">
        <p14:creationId xmlns:p14="http://schemas.microsoft.com/office/powerpoint/2010/main" val="2156692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26A3C833-173E-6850-4AF6-A1AD22DDB68E}"/>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a:extLst>
              <a:ext uri="{FF2B5EF4-FFF2-40B4-BE49-F238E27FC236}">
                <a16:creationId xmlns:a16="http://schemas.microsoft.com/office/drawing/2014/main" id="{C929810C-B59B-AE44-D339-D10AC8A4B477}"/>
              </a:ext>
            </a:extLst>
          </p:cNvPr>
          <p:cNvSpPr>
            <a:spLocks noGrp="1"/>
          </p:cNvSpPr>
          <p:nvPr>
            <p:ph type="dt" sz="half" idx="10"/>
          </p:nvPr>
        </p:nvSpPr>
        <p:spPr/>
        <p:txBody>
          <a:bodyPr/>
          <a:lstStyle/>
          <a:p>
            <a:fld id="{12BAB214-32AE-47DD-99E2-B3282F4B8851}" type="datetimeFigureOut">
              <a:rPr lang="he-IL" smtClean="0"/>
              <a:t>כ"ג/אב/תשפ"ו</a:t>
            </a:fld>
            <a:endParaRPr lang="he-IL"/>
          </a:p>
        </p:txBody>
      </p:sp>
      <p:sp>
        <p:nvSpPr>
          <p:cNvPr id="4" name="מציין מיקום של כותרת תחתונה 3">
            <a:extLst>
              <a:ext uri="{FF2B5EF4-FFF2-40B4-BE49-F238E27FC236}">
                <a16:creationId xmlns:a16="http://schemas.microsoft.com/office/drawing/2014/main" id="{5AE1F7EE-EA4A-8623-8297-E0260EA5B43C}"/>
              </a:ext>
            </a:extLst>
          </p:cNvPr>
          <p:cNvSpPr>
            <a:spLocks noGrp="1"/>
          </p:cNvSpPr>
          <p:nvPr>
            <p:ph type="ftr" sz="quarter" idx="11"/>
          </p:nvPr>
        </p:nvSpPr>
        <p:spPr/>
        <p:txBody>
          <a:bodyPr/>
          <a:lstStyle/>
          <a:p>
            <a:endParaRPr lang="he-IL"/>
          </a:p>
        </p:txBody>
      </p:sp>
      <p:sp>
        <p:nvSpPr>
          <p:cNvPr id="5" name="מציין מיקום של מספר שקופית 4">
            <a:extLst>
              <a:ext uri="{FF2B5EF4-FFF2-40B4-BE49-F238E27FC236}">
                <a16:creationId xmlns:a16="http://schemas.microsoft.com/office/drawing/2014/main" id="{8078D30C-C3CF-FD90-5622-2F8D69DD9F81}"/>
              </a:ext>
            </a:extLst>
          </p:cNvPr>
          <p:cNvSpPr>
            <a:spLocks noGrp="1"/>
          </p:cNvSpPr>
          <p:nvPr>
            <p:ph type="sldNum" sz="quarter" idx="12"/>
          </p:nvPr>
        </p:nvSpPr>
        <p:spPr/>
        <p:txBody>
          <a:bodyPr/>
          <a:lstStyle/>
          <a:p>
            <a:fld id="{702CEA5F-8BB5-49B9-972C-E8092A3F5CD7}" type="slidenum">
              <a:rPr lang="he-IL" smtClean="0"/>
              <a:t>‹#›</a:t>
            </a:fld>
            <a:endParaRPr lang="he-IL"/>
          </a:p>
        </p:txBody>
      </p:sp>
    </p:spTree>
    <p:extLst>
      <p:ext uri="{BB962C8B-B14F-4D97-AF65-F5344CB8AC3E}">
        <p14:creationId xmlns:p14="http://schemas.microsoft.com/office/powerpoint/2010/main" val="3582384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a:extLst>
              <a:ext uri="{FF2B5EF4-FFF2-40B4-BE49-F238E27FC236}">
                <a16:creationId xmlns:a16="http://schemas.microsoft.com/office/drawing/2014/main" id="{234E4356-5237-9322-DB7B-A42487D05CFA}"/>
              </a:ext>
            </a:extLst>
          </p:cNvPr>
          <p:cNvSpPr>
            <a:spLocks noGrp="1"/>
          </p:cNvSpPr>
          <p:nvPr>
            <p:ph type="dt" sz="half" idx="10"/>
          </p:nvPr>
        </p:nvSpPr>
        <p:spPr/>
        <p:txBody>
          <a:bodyPr/>
          <a:lstStyle/>
          <a:p>
            <a:fld id="{12BAB214-32AE-47DD-99E2-B3282F4B8851}" type="datetimeFigureOut">
              <a:rPr lang="he-IL" smtClean="0"/>
              <a:t>כ"ג/אב/תשפ"ו</a:t>
            </a:fld>
            <a:endParaRPr lang="he-IL"/>
          </a:p>
        </p:txBody>
      </p:sp>
      <p:sp>
        <p:nvSpPr>
          <p:cNvPr id="3" name="מציין מיקום של כותרת תחתונה 2">
            <a:extLst>
              <a:ext uri="{FF2B5EF4-FFF2-40B4-BE49-F238E27FC236}">
                <a16:creationId xmlns:a16="http://schemas.microsoft.com/office/drawing/2014/main" id="{8D88E1A7-08C4-E225-4F03-A1FBBBDAE0A8}"/>
              </a:ext>
            </a:extLst>
          </p:cNvPr>
          <p:cNvSpPr>
            <a:spLocks noGrp="1"/>
          </p:cNvSpPr>
          <p:nvPr>
            <p:ph type="ftr" sz="quarter" idx="11"/>
          </p:nvPr>
        </p:nvSpPr>
        <p:spPr/>
        <p:txBody>
          <a:bodyPr/>
          <a:lstStyle/>
          <a:p>
            <a:endParaRPr lang="he-IL"/>
          </a:p>
        </p:txBody>
      </p:sp>
      <p:sp>
        <p:nvSpPr>
          <p:cNvPr id="4" name="מציין מיקום של מספר שקופית 3">
            <a:extLst>
              <a:ext uri="{FF2B5EF4-FFF2-40B4-BE49-F238E27FC236}">
                <a16:creationId xmlns:a16="http://schemas.microsoft.com/office/drawing/2014/main" id="{78F80BE4-C8E2-8E24-1ABC-EA92CB7BCE13}"/>
              </a:ext>
            </a:extLst>
          </p:cNvPr>
          <p:cNvSpPr>
            <a:spLocks noGrp="1"/>
          </p:cNvSpPr>
          <p:nvPr>
            <p:ph type="sldNum" sz="quarter" idx="12"/>
          </p:nvPr>
        </p:nvSpPr>
        <p:spPr/>
        <p:txBody>
          <a:bodyPr/>
          <a:lstStyle/>
          <a:p>
            <a:fld id="{702CEA5F-8BB5-49B9-972C-E8092A3F5CD7}" type="slidenum">
              <a:rPr lang="he-IL" smtClean="0"/>
              <a:t>‹#›</a:t>
            </a:fld>
            <a:endParaRPr lang="he-IL"/>
          </a:p>
        </p:txBody>
      </p:sp>
    </p:spTree>
    <p:extLst>
      <p:ext uri="{BB962C8B-B14F-4D97-AF65-F5344CB8AC3E}">
        <p14:creationId xmlns:p14="http://schemas.microsoft.com/office/powerpoint/2010/main" val="1408429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1CBC37B3-E229-4CD2-5698-540CAEACC0C2}"/>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A412D506-7319-B0CE-5237-7758AEA3C2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a:extLst>
              <a:ext uri="{FF2B5EF4-FFF2-40B4-BE49-F238E27FC236}">
                <a16:creationId xmlns:a16="http://schemas.microsoft.com/office/drawing/2014/main" id="{821CAF6B-728B-BD28-130A-65A39B6EEC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3B6CF747-D89A-E2C2-D253-3EA1DAF45D70}"/>
              </a:ext>
            </a:extLst>
          </p:cNvPr>
          <p:cNvSpPr>
            <a:spLocks noGrp="1"/>
          </p:cNvSpPr>
          <p:nvPr>
            <p:ph type="dt" sz="half" idx="10"/>
          </p:nvPr>
        </p:nvSpPr>
        <p:spPr/>
        <p:txBody>
          <a:bodyPr/>
          <a:lstStyle/>
          <a:p>
            <a:fld id="{12BAB214-32AE-47DD-99E2-B3282F4B8851}" type="datetimeFigureOut">
              <a:rPr lang="he-IL" smtClean="0"/>
              <a:t>כ"ג/אב/תשפ"ו</a:t>
            </a:fld>
            <a:endParaRPr lang="he-IL"/>
          </a:p>
        </p:txBody>
      </p:sp>
      <p:sp>
        <p:nvSpPr>
          <p:cNvPr id="6" name="מציין מיקום של כותרת תחתונה 5">
            <a:extLst>
              <a:ext uri="{FF2B5EF4-FFF2-40B4-BE49-F238E27FC236}">
                <a16:creationId xmlns:a16="http://schemas.microsoft.com/office/drawing/2014/main" id="{86B927FC-F6F2-D7E0-D14A-4016466F700B}"/>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5793CAAB-1E46-2175-FA8F-CC35B1F025E4}"/>
              </a:ext>
            </a:extLst>
          </p:cNvPr>
          <p:cNvSpPr>
            <a:spLocks noGrp="1"/>
          </p:cNvSpPr>
          <p:nvPr>
            <p:ph type="sldNum" sz="quarter" idx="12"/>
          </p:nvPr>
        </p:nvSpPr>
        <p:spPr/>
        <p:txBody>
          <a:bodyPr/>
          <a:lstStyle/>
          <a:p>
            <a:fld id="{702CEA5F-8BB5-49B9-972C-E8092A3F5CD7}" type="slidenum">
              <a:rPr lang="he-IL" smtClean="0"/>
              <a:t>‹#›</a:t>
            </a:fld>
            <a:endParaRPr lang="he-IL"/>
          </a:p>
        </p:txBody>
      </p:sp>
    </p:spTree>
    <p:extLst>
      <p:ext uri="{BB962C8B-B14F-4D97-AF65-F5344CB8AC3E}">
        <p14:creationId xmlns:p14="http://schemas.microsoft.com/office/powerpoint/2010/main" val="823599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701E955-DCE6-EA26-BD26-D44362B0D91B}"/>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a:extLst>
              <a:ext uri="{FF2B5EF4-FFF2-40B4-BE49-F238E27FC236}">
                <a16:creationId xmlns:a16="http://schemas.microsoft.com/office/drawing/2014/main" id="{CB9B9BDC-095B-E419-BF16-EAB9B25BB2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a:extLst>
              <a:ext uri="{FF2B5EF4-FFF2-40B4-BE49-F238E27FC236}">
                <a16:creationId xmlns:a16="http://schemas.microsoft.com/office/drawing/2014/main" id="{AD9F49E5-A44A-E1EA-1A26-BFEFF1D431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A0A27246-6378-41CE-A8DF-481F7197DB74}"/>
              </a:ext>
            </a:extLst>
          </p:cNvPr>
          <p:cNvSpPr>
            <a:spLocks noGrp="1"/>
          </p:cNvSpPr>
          <p:nvPr>
            <p:ph type="dt" sz="half" idx="10"/>
          </p:nvPr>
        </p:nvSpPr>
        <p:spPr/>
        <p:txBody>
          <a:bodyPr/>
          <a:lstStyle/>
          <a:p>
            <a:fld id="{12BAB214-32AE-47DD-99E2-B3282F4B8851}" type="datetimeFigureOut">
              <a:rPr lang="he-IL" smtClean="0"/>
              <a:t>כ"ג/אב/תשפ"ו</a:t>
            </a:fld>
            <a:endParaRPr lang="he-IL"/>
          </a:p>
        </p:txBody>
      </p:sp>
      <p:sp>
        <p:nvSpPr>
          <p:cNvPr id="6" name="מציין מיקום של כותרת תחתונה 5">
            <a:extLst>
              <a:ext uri="{FF2B5EF4-FFF2-40B4-BE49-F238E27FC236}">
                <a16:creationId xmlns:a16="http://schemas.microsoft.com/office/drawing/2014/main" id="{D2945CA7-3B98-AF6A-F942-D4411C38F9AC}"/>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4E6ECBA9-B244-2322-6F32-156FB6400429}"/>
              </a:ext>
            </a:extLst>
          </p:cNvPr>
          <p:cNvSpPr>
            <a:spLocks noGrp="1"/>
          </p:cNvSpPr>
          <p:nvPr>
            <p:ph type="sldNum" sz="quarter" idx="12"/>
          </p:nvPr>
        </p:nvSpPr>
        <p:spPr/>
        <p:txBody>
          <a:bodyPr/>
          <a:lstStyle/>
          <a:p>
            <a:fld id="{702CEA5F-8BB5-49B9-972C-E8092A3F5CD7}" type="slidenum">
              <a:rPr lang="he-IL" smtClean="0"/>
              <a:t>‹#›</a:t>
            </a:fld>
            <a:endParaRPr lang="he-IL"/>
          </a:p>
        </p:txBody>
      </p:sp>
    </p:spTree>
    <p:extLst>
      <p:ext uri="{BB962C8B-B14F-4D97-AF65-F5344CB8AC3E}">
        <p14:creationId xmlns:p14="http://schemas.microsoft.com/office/powerpoint/2010/main" val="2157177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a:extLst>
              <a:ext uri="{FF2B5EF4-FFF2-40B4-BE49-F238E27FC236}">
                <a16:creationId xmlns:a16="http://schemas.microsoft.com/office/drawing/2014/main" id="{48ACB2DD-ADF9-A31A-E9A8-5F61DA4B66A3}"/>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5758FF4B-BF83-2D27-4EF7-72ACF43F2F55}"/>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9D503609-B15D-ED57-BD95-F5AA87CC5794}"/>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82000"/>
                  </a:schemeClr>
                </a:solidFill>
              </a:defRPr>
            </a:lvl1pPr>
          </a:lstStyle>
          <a:p>
            <a:fld id="{12BAB214-32AE-47DD-99E2-B3282F4B8851}" type="datetimeFigureOut">
              <a:rPr lang="he-IL" smtClean="0"/>
              <a:t>כ"ג/אב/תשפ"ו</a:t>
            </a:fld>
            <a:endParaRPr lang="he-IL"/>
          </a:p>
        </p:txBody>
      </p:sp>
      <p:sp>
        <p:nvSpPr>
          <p:cNvPr id="5" name="מציין מיקום של כותרת תחתונה 4">
            <a:extLst>
              <a:ext uri="{FF2B5EF4-FFF2-40B4-BE49-F238E27FC236}">
                <a16:creationId xmlns:a16="http://schemas.microsoft.com/office/drawing/2014/main" id="{1D919ECE-32C7-5EFD-8162-E88CD8D0DD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82000"/>
                  </a:schemeClr>
                </a:solidFill>
              </a:defRPr>
            </a:lvl1pPr>
          </a:lstStyle>
          <a:p>
            <a:endParaRPr lang="he-IL"/>
          </a:p>
        </p:txBody>
      </p:sp>
      <p:sp>
        <p:nvSpPr>
          <p:cNvPr id="6" name="מציין מיקום של מספר שקופית 5">
            <a:extLst>
              <a:ext uri="{FF2B5EF4-FFF2-40B4-BE49-F238E27FC236}">
                <a16:creationId xmlns:a16="http://schemas.microsoft.com/office/drawing/2014/main" id="{28DC17DE-0C99-7DAA-5C38-1D518058ABB2}"/>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82000"/>
                  </a:schemeClr>
                </a:solidFill>
              </a:defRPr>
            </a:lvl1pPr>
          </a:lstStyle>
          <a:p>
            <a:fld id="{702CEA5F-8BB5-49B9-972C-E8092A3F5CD7}" type="slidenum">
              <a:rPr lang="he-IL" smtClean="0"/>
              <a:t>‹#›</a:t>
            </a:fld>
            <a:endParaRPr lang="he-IL"/>
          </a:p>
        </p:txBody>
      </p:sp>
    </p:spTree>
    <p:extLst>
      <p:ext uri="{BB962C8B-B14F-4D97-AF65-F5344CB8AC3E}">
        <p14:creationId xmlns:p14="http://schemas.microsoft.com/office/powerpoint/2010/main" val="14723238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28.sv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7.svg"/><Relationship Id="rId5" Type="http://schemas.openxmlformats.org/officeDocument/2006/relationships/image" Target="../media/image26.svg"/><Relationship Id="rId4" Type="http://schemas.openxmlformats.org/officeDocument/2006/relationships/image" Target="../media/image25.svg"/></Relationships>
</file>

<file path=ppt/slides/_rels/slide1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7.pn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0.jpe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9.jpeg"/><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תמונה 4" descr="תמונה שמכילה בחוץ, שמיים, כביש, ענן&#10;&#10;התיאור נוצר באופן אוטומטי">
            <a:extLst>
              <a:ext uri="{FF2B5EF4-FFF2-40B4-BE49-F238E27FC236}">
                <a16:creationId xmlns:a16="http://schemas.microsoft.com/office/drawing/2014/main" id="{BC30A781-E021-64EC-05F1-F4365970FEDE}"/>
              </a:ext>
            </a:extLst>
          </p:cNvPr>
          <p:cNvPicPr>
            <a:picLocks noChangeAspect="1"/>
          </p:cNvPicPr>
          <p:nvPr/>
        </p:nvPicPr>
        <p:blipFill>
          <a:blip r:embed="rId2">
            <a:extLst>
              <a:ext uri="{28A0092B-C50C-407E-A947-70E740481C1C}">
                <a14:useLocalDpi xmlns:a14="http://schemas.microsoft.com/office/drawing/2010/main" val="0"/>
              </a:ext>
            </a:extLst>
          </a:blip>
          <a:srcRect t="6625" b="9105"/>
          <a:stretch/>
        </p:blipFill>
        <p:spPr>
          <a:xfrm>
            <a:off x="20" y="-1"/>
            <a:ext cx="12191980" cy="6857999"/>
          </a:xfrm>
          <a:prstGeom prst="rect">
            <a:avLst/>
          </a:prstGeom>
        </p:spPr>
      </p:pic>
      <p:sp>
        <p:nvSpPr>
          <p:cNvPr id="2" name="כותרת 1">
            <a:extLst>
              <a:ext uri="{FF2B5EF4-FFF2-40B4-BE49-F238E27FC236}">
                <a16:creationId xmlns:a16="http://schemas.microsoft.com/office/drawing/2014/main" id="{F2DC1B9C-FAB1-9AEB-DF6E-AEBC328F2BC7}"/>
              </a:ext>
            </a:extLst>
          </p:cNvPr>
          <p:cNvSpPr>
            <a:spLocks noGrp="1"/>
          </p:cNvSpPr>
          <p:nvPr>
            <p:ph type="ctrTitle"/>
          </p:nvPr>
        </p:nvSpPr>
        <p:spPr>
          <a:xfrm rot="21426955">
            <a:off x="1818968" y="3670249"/>
            <a:ext cx="3195484" cy="1463676"/>
          </a:xfrm>
        </p:spPr>
        <p:txBody>
          <a:bodyPr>
            <a:noAutofit/>
          </a:bodyPr>
          <a:lstStyle/>
          <a:p>
            <a:r>
              <a:rPr lang="he-IL" sz="3200" b="1" dirty="0">
                <a:solidFill>
                  <a:srgbClr val="FFFFFF"/>
                </a:solidFill>
              </a:rPr>
              <a:t>עקרונות מנחים להורות טובה דייה</a:t>
            </a:r>
          </a:p>
        </p:txBody>
      </p:sp>
    </p:spTree>
    <p:extLst>
      <p:ext uri="{BB962C8B-B14F-4D97-AF65-F5344CB8AC3E}">
        <p14:creationId xmlns:p14="http://schemas.microsoft.com/office/powerpoint/2010/main" val="382813329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a:extLst>
              <a:ext uri="{FF2B5EF4-FFF2-40B4-BE49-F238E27FC236}">
                <a16:creationId xmlns:a16="http://schemas.microsoft.com/office/drawing/2014/main" id="{D7C759AD-106D-D25A-61EA-4E68D96163B5}"/>
              </a:ext>
            </a:extLst>
          </p:cNvPr>
          <p:cNvPicPr>
            <a:picLocks noChangeAspect="1"/>
          </p:cNvPicPr>
          <p:nvPr/>
        </p:nvPicPr>
        <p:blipFill>
          <a:blip r:embed="rId2"/>
          <a:stretch>
            <a:fillRect/>
          </a:stretch>
        </p:blipFill>
        <p:spPr>
          <a:xfrm>
            <a:off x="0" y="0"/>
            <a:ext cx="12173713" cy="6858000"/>
          </a:xfrm>
          <a:prstGeom prst="rect">
            <a:avLst/>
          </a:prstGeom>
        </p:spPr>
      </p:pic>
      <p:sp>
        <p:nvSpPr>
          <p:cNvPr id="3" name="תיבת טקסט 2">
            <a:extLst>
              <a:ext uri="{FF2B5EF4-FFF2-40B4-BE49-F238E27FC236}">
                <a16:creationId xmlns:a16="http://schemas.microsoft.com/office/drawing/2014/main" id="{170685E8-4FB6-9998-8BBC-BA2251520967}"/>
              </a:ext>
            </a:extLst>
          </p:cNvPr>
          <p:cNvSpPr txBox="1"/>
          <p:nvPr/>
        </p:nvSpPr>
        <p:spPr>
          <a:xfrm>
            <a:off x="10178144" y="199975"/>
            <a:ext cx="1611086" cy="534888"/>
          </a:xfrm>
          <a:prstGeom prst="rect">
            <a:avLst/>
          </a:prstGeom>
          <a:solidFill>
            <a:schemeClr val="tx2">
              <a:lumMod val="50000"/>
              <a:lumOff val="50000"/>
            </a:schemeClr>
          </a:solidFill>
          <a:effectLst>
            <a:softEdge rad="63500"/>
          </a:effectLst>
        </p:spPr>
        <p:txBody>
          <a:bodyPr vert="horz" lIns="91440" tIns="45720" rIns="91440" bIns="45720" rtlCol="0" anchor="b">
            <a:normAutofit/>
          </a:bodyPr>
          <a:lstStyle/>
          <a:p>
            <a:pPr algn="r">
              <a:lnSpc>
                <a:spcPct val="90000"/>
              </a:lnSpc>
              <a:spcBef>
                <a:spcPct val="0"/>
              </a:spcBef>
              <a:spcAft>
                <a:spcPts val="600"/>
              </a:spcAft>
            </a:pPr>
            <a:r>
              <a:rPr lang="he-IL" sz="3200" dirty="0">
                <a:solidFill>
                  <a:schemeClr val="bg1"/>
                </a:solidFill>
                <a:latin typeface="+mj-lt"/>
                <a:ea typeface="+mj-ea"/>
              </a:rPr>
              <a:t>פסק זמן</a:t>
            </a:r>
            <a:endParaRPr lang="en-US" sz="3200" dirty="0">
              <a:solidFill>
                <a:schemeClr val="bg1"/>
              </a:solidFill>
              <a:latin typeface="+mj-lt"/>
              <a:ea typeface="+mj-ea"/>
            </a:endParaRPr>
          </a:p>
        </p:txBody>
      </p:sp>
      <p:sp>
        <p:nvSpPr>
          <p:cNvPr id="4" name="תיבת טקסט 3">
            <a:extLst>
              <a:ext uri="{FF2B5EF4-FFF2-40B4-BE49-F238E27FC236}">
                <a16:creationId xmlns:a16="http://schemas.microsoft.com/office/drawing/2014/main" id="{1F36CC9B-D81A-9448-B62D-DB3531ABA621}"/>
              </a:ext>
            </a:extLst>
          </p:cNvPr>
          <p:cNvSpPr txBox="1"/>
          <p:nvPr/>
        </p:nvSpPr>
        <p:spPr>
          <a:xfrm>
            <a:off x="3962401" y="4796568"/>
            <a:ext cx="7470722" cy="707886"/>
          </a:xfrm>
          <a:prstGeom prst="rect">
            <a:avLst/>
          </a:prstGeom>
          <a:solidFill>
            <a:schemeClr val="bg1">
              <a:lumMod val="95000"/>
              <a:alpha val="38000"/>
            </a:schemeClr>
          </a:solidFill>
          <a:ln>
            <a:solidFill>
              <a:srgbClr val="7030A0"/>
            </a:solidFill>
          </a:ln>
        </p:spPr>
        <p:txBody>
          <a:bodyPr wrap="square">
            <a:spAutoFit/>
          </a:bodyPr>
          <a:lstStyle/>
          <a:p>
            <a:pPr algn="ctr"/>
            <a:r>
              <a:rPr lang="he-IL" sz="2000" b="1" dirty="0"/>
              <a:t>מטרתו</a:t>
            </a:r>
            <a:r>
              <a:rPr lang="he-IL" sz="2000" dirty="0"/>
              <a:t> לסמן לילד שהוא עבר את הגבול באופן שאינו מאפשר לו להמשיך להיות חלק מהמתרחש "במרחב הציבורי/משפחתי".</a:t>
            </a:r>
          </a:p>
        </p:txBody>
      </p:sp>
      <p:sp>
        <p:nvSpPr>
          <p:cNvPr id="8" name="תיבת טקסט 7">
            <a:extLst>
              <a:ext uri="{FF2B5EF4-FFF2-40B4-BE49-F238E27FC236}">
                <a16:creationId xmlns:a16="http://schemas.microsoft.com/office/drawing/2014/main" id="{4FC09504-FB68-973F-33E5-E1A8BE9E13E2}"/>
              </a:ext>
            </a:extLst>
          </p:cNvPr>
          <p:cNvSpPr txBox="1"/>
          <p:nvPr/>
        </p:nvSpPr>
        <p:spPr>
          <a:xfrm>
            <a:off x="4800600" y="1307546"/>
            <a:ext cx="6988630" cy="2343655"/>
          </a:xfrm>
          <a:prstGeom prst="rect">
            <a:avLst/>
          </a:prstGeom>
          <a:noFill/>
        </p:spPr>
        <p:txBody>
          <a:bodyPr wrap="square">
            <a:spAutoFit/>
          </a:bodyPr>
          <a:lstStyle/>
          <a:p>
            <a:pPr algn="ctr">
              <a:lnSpc>
                <a:spcPct val="150000"/>
              </a:lnSpc>
            </a:pPr>
            <a:r>
              <a:rPr lang="he-IL" sz="2000" dirty="0"/>
              <a:t>פסק זמן ניתן במצבים בהם הילד מתנהג באופן כוחני או אלים כלפי אחר ו/או כלפי רכוש.</a:t>
            </a:r>
          </a:p>
          <a:p>
            <a:pPr algn="ctr">
              <a:lnSpc>
                <a:spcPct val="150000"/>
              </a:lnSpc>
            </a:pPr>
            <a:endParaRPr lang="he-IL" sz="2000" dirty="0"/>
          </a:p>
          <a:p>
            <a:pPr algn="ctr">
              <a:lnSpc>
                <a:spcPct val="150000"/>
              </a:lnSpc>
            </a:pPr>
            <a:r>
              <a:rPr lang="he-IL" sz="2000" dirty="0"/>
              <a:t>גם במקרה זה מומלץ מאוד להמעיט ככל הניתן בשימוש בכלי זה על מנת שלא לייתר אותו בעייני הילד.</a:t>
            </a:r>
          </a:p>
        </p:txBody>
      </p:sp>
    </p:spTree>
    <p:extLst>
      <p:ext uri="{BB962C8B-B14F-4D97-AF65-F5344CB8AC3E}">
        <p14:creationId xmlns:p14="http://schemas.microsoft.com/office/powerpoint/2010/main" val="3689129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שעון קיר אנלוגי">
            <a:extLst>
              <a:ext uri="{FF2B5EF4-FFF2-40B4-BE49-F238E27FC236}">
                <a16:creationId xmlns:a16="http://schemas.microsoft.com/office/drawing/2014/main" id="{1A7B51DD-FCDA-EA40-49E5-850AADC2082C}"/>
              </a:ext>
            </a:extLst>
          </p:cNvPr>
          <p:cNvPicPr>
            <a:picLocks noChangeAspect="1"/>
          </p:cNvPicPr>
          <p:nvPr/>
        </p:nvPicPr>
        <p:blipFill>
          <a:blip r:embed="rId2">
            <a:alphaModFix amt="20000"/>
          </a:blip>
          <a:srcRect r="6237"/>
          <a:stretch/>
        </p:blipFill>
        <p:spPr>
          <a:xfrm>
            <a:off x="0" y="10"/>
            <a:ext cx="8435339" cy="6857990"/>
          </a:xfrm>
          <a:prstGeom prst="rect">
            <a:avLst/>
          </a:prstGeom>
        </p:spPr>
      </p:pic>
      <p:sp>
        <p:nvSpPr>
          <p:cNvPr id="10" name="Rectangle 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תיבת טקסט 11">
            <a:extLst>
              <a:ext uri="{FF2B5EF4-FFF2-40B4-BE49-F238E27FC236}">
                <a16:creationId xmlns:a16="http://schemas.microsoft.com/office/drawing/2014/main" id="{287BDDFF-9198-BDE1-53C1-BF8D7E3DB5A0}"/>
              </a:ext>
            </a:extLst>
          </p:cNvPr>
          <p:cNvSpPr txBox="1"/>
          <p:nvPr/>
        </p:nvSpPr>
        <p:spPr>
          <a:xfrm>
            <a:off x="1694262" y="1149102"/>
            <a:ext cx="8175173" cy="646331"/>
          </a:xfrm>
          <a:prstGeom prst="rect">
            <a:avLst/>
          </a:prstGeom>
          <a:noFill/>
          <a:ln>
            <a:noFill/>
          </a:ln>
        </p:spPr>
        <p:txBody>
          <a:bodyPr wrap="square">
            <a:spAutoFit/>
          </a:bodyPr>
          <a:lstStyle/>
          <a:p>
            <a:pPr algn="ctr"/>
            <a:r>
              <a:rPr lang="he-IL" b="1" dirty="0"/>
              <a:t>לסמן לילד שהוא עבר את הגבול באופן שאינו מאפשר לו להמשיך להיות חלק מהמתרחש "במרחב הציבורי/משפחתי".</a:t>
            </a:r>
          </a:p>
        </p:txBody>
      </p:sp>
      <p:sp>
        <p:nvSpPr>
          <p:cNvPr id="13" name="תיבת טקסט 12">
            <a:extLst>
              <a:ext uri="{FF2B5EF4-FFF2-40B4-BE49-F238E27FC236}">
                <a16:creationId xmlns:a16="http://schemas.microsoft.com/office/drawing/2014/main" id="{F69F435E-5307-2C38-25FC-A4F5D1F322C6}"/>
              </a:ext>
            </a:extLst>
          </p:cNvPr>
          <p:cNvSpPr txBox="1"/>
          <p:nvPr/>
        </p:nvSpPr>
        <p:spPr>
          <a:xfrm>
            <a:off x="4375097" y="2772513"/>
            <a:ext cx="5494338" cy="723275"/>
          </a:xfrm>
          <a:prstGeom prst="rect">
            <a:avLst/>
          </a:prstGeom>
          <a:noFill/>
          <a:ln>
            <a:noFill/>
          </a:ln>
        </p:spPr>
        <p:txBody>
          <a:bodyPr wrap="square">
            <a:spAutoFit/>
          </a:bodyPr>
          <a:lstStyle/>
          <a:p>
            <a:pPr>
              <a:spcAft>
                <a:spcPts val="600"/>
              </a:spcAft>
            </a:pPr>
            <a:r>
              <a:rPr lang="he-IL" dirty="0"/>
              <a:t>1 דקה לכל שנת גיל ביחס להתנהגות </a:t>
            </a:r>
            <a:r>
              <a:rPr lang="he-IL" dirty="0">
                <a:effectLst>
                  <a:outerShdw blurRad="38100" dist="38100" dir="2700000" algn="tl">
                    <a:srgbClr val="000000">
                      <a:alpha val="43137"/>
                    </a:srgbClr>
                  </a:outerShdw>
                </a:effectLst>
              </a:rPr>
              <a:t>במידה חומרה בינונית </a:t>
            </a:r>
          </a:p>
          <a:p>
            <a:pPr>
              <a:spcAft>
                <a:spcPts val="600"/>
              </a:spcAft>
            </a:pPr>
            <a:r>
              <a:rPr lang="he-IL" dirty="0"/>
              <a:t>2 דקות לכל שנת גיל ביחס להתנהגות </a:t>
            </a:r>
            <a:r>
              <a:rPr lang="he-IL" dirty="0">
                <a:effectLst>
                  <a:outerShdw blurRad="38100" dist="38100" dir="2700000" algn="tl">
                    <a:srgbClr val="000000">
                      <a:alpha val="43137"/>
                    </a:srgbClr>
                  </a:outerShdw>
                </a:effectLst>
              </a:rPr>
              <a:t>במידת חומרה גבוהה</a:t>
            </a:r>
          </a:p>
        </p:txBody>
      </p:sp>
      <p:sp>
        <p:nvSpPr>
          <p:cNvPr id="14" name="תיבת טקסט 13">
            <a:extLst>
              <a:ext uri="{FF2B5EF4-FFF2-40B4-BE49-F238E27FC236}">
                <a16:creationId xmlns:a16="http://schemas.microsoft.com/office/drawing/2014/main" id="{7005A924-CF97-FF51-5772-614E52098774}"/>
              </a:ext>
            </a:extLst>
          </p:cNvPr>
          <p:cNvSpPr txBox="1"/>
          <p:nvPr/>
        </p:nvSpPr>
        <p:spPr>
          <a:xfrm>
            <a:off x="1269881" y="1889655"/>
            <a:ext cx="8770122" cy="646331"/>
          </a:xfrm>
          <a:prstGeom prst="rect">
            <a:avLst/>
          </a:prstGeom>
          <a:noFill/>
          <a:ln>
            <a:noFill/>
          </a:ln>
        </p:spPr>
        <p:txBody>
          <a:bodyPr wrap="square">
            <a:spAutoFit/>
          </a:bodyPr>
          <a:lstStyle/>
          <a:p>
            <a:pPr algn="ctr"/>
            <a:r>
              <a:rPr lang="he-IL" b="1" dirty="0"/>
              <a:t>לאחר שביקשתי ממך להפסיק את התנהגותך האלימה ולא עצרת, אתה הולך עכשיו לחדרך. פסק הזמן יתחיל מרגע שתהיה בחדר שלך. </a:t>
            </a:r>
          </a:p>
        </p:txBody>
      </p:sp>
      <p:sp>
        <p:nvSpPr>
          <p:cNvPr id="16" name="תיבת טקסט 15">
            <a:extLst>
              <a:ext uri="{FF2B5EF4-FFF2-40B4-BE49-F238E27FC236}">
                <a16:creationId xmlns:a16="http://schemas.microsoft.com/office/drawing/2014/main" id="{D3C286C8-21FD-F39D-1EAD-6A531EC070B1}"/>
              </a:ext>
            </a:extLst>
          </p:cNvPr>
          <p:cNvSpPr txBox="1"/>
          <p:nvPr/>
        </p:nvSpPr>
        <p:spPr>
          <a:xfrm>
            <a:off x="576943" y="3705011"/>
            <a:ext cx="9292492" cy="2492990"/>
          </a:xfrm>
          <a:prstGeom prst="rect">
            <a:avLst/>
          </a:prstGeom>
          <a:noFill/>
          <a:ln>
            <a:noFill/>
          </a:ln>
        </p:spPr>
        <p:txBody>
          <a:bodyPr wrap="square">
            <a:spAutoFit/>
          </a:bodyPr>
          <a:lstStyle/>
          <a:p>
            <a:pPr>
              <a:spcAft>
                <a:spcPts val="600"/>
              </a:spcAft>
            </a:pPr>
            <a:r>
              <a:rPr lang="he-IL" dirty="0"/>
              <a:t>לאחר שעבר פרק הזמן שהוגדר (</a:t>
            </a:r>
            <a:r>
              <a:rPr lang="he-IL" sz="1500" dirty="0"/>
              <a:t>חשוב מאוד לא לשכוח את הילד בחדר</a:t>
            </a:r>
            <a:r>
              <a:rPr lang="he-IL" dirty="0"/>
              <a:t>)</a:t>
            </a:r>
          </a:p>
          <a:p>
            <a:pPr marL="800100" lvl="1" indent="-342900">
              <a:spcAft>
                <a:spcPts val="600"/>
              </a:spcAft>
              <a:buFont typeface="+mj-lt"/>
              <a:buAutoNum type="arabicPeriod"/>
            </a:pPr>
            <a:r>
              <a:rPr lang="he-IL" dirty="0"/>
              <a:t>ההורה ניגש לחדרו של הילד, </a:t>
            </a:r>
          </a:p>
          <a:p>
            <a:pPr marL="800100" lvl="1" indent="-342900">
              <a:spcAft>
                <a:spcPts val="600"/>
              </a:spcAft>
              <a:buFont typeface="+mj-lt"/>
              <a:buAutoNum type="arabicPeriod"/>
            </a:pPr>
            <a:r>
              <a:rPr lang="he-IL" dirty="0"/>
              <a:t>ההורה </a:t>
            </a:r>
            <a:r>
              <a:rPr lang="he-IL" u="sng" dirty="0"/>
              <a:t>אינו עוסק במה שהיה </a:t>
            </a:r>
            <a:r>
              <a:rPr lang="he-IL" dirty="0"/>
              <a:t>אלא, באופן שבו הילד מתכוון לחזור למרחב הציבורי. </a:t>
            </a:r>
          </a:p>
          <a:p>
            <a:pPr marL="1200150" lvl="2" indent="-285750">
              <a:spcAft>
                <a:spcPts val="600"/>
              </a:spcAft>
              <a:buFont typeface="Wingdings" panose="05000000000000000000" pitchFamily="2" charset="2"/>
              <a:buChar char="ü"/>
            </a:pPr>
            <a:r>
              <a:rPr lang="he-IL" u="sng" dirty="0"/>
              <a:t>מומלץ לשאול </a:t>
            </a:r>
            <a:r>
              <a:rPr lang="he-IL" dirty="0"/>
              <a:t>אם הילד זוכר על מה נשלח לחדר?  </a:t>
            </a:r>
          </a:p>
          <a:p>
            <a:pPr marL="1200150" lvl="2" indent="-285750">
              <a:spcAft>
                <a:spcPts val="600"/>
              </a:spcAft>
              <a:buFont typeface="Wingdings" panose="05000000000000000000" pitchFamily="2" charset="2"/>
              <a:buChar char="ü"/>
            </a:pPr>
            <a:r>
              <a:rPr lang="he-IL" dirty="0"/>
              <a:t>במידה ועונה שלא, </a:t>
            </a:r>
            <a:r>
              <a:rPr lang="he-IL" u="sng" dirty="0"/>
              <a:t>להזכיר לו </a:t>
            </a:r>
            <a:r>
              <a:rPr lang="he-IL" dirty="0"/>
              <a:t>באופן תמציתי וענייני. </a:t>
            </a:r>
          </a:p>
          <a:p>
            <a:pPr marL="1200150" lvl="2" indent="-285750">
              <a:spcAft>
                <a:spcPts val="600"/>
              </a:spcAft>
              <a:buFont typeface="Wingdings" panose="05000000000000000000" pitchFamily="2" charset="2"/>
              <a:buChar char="ü"/>
            </a:pPr>
            <a:r>
              <a:rPr lang="he-IL" dirty="0"/>
              <a:t>לאחר מכן, </a:t>
            </a:r>
            <a:r>
              <a:rPr lang="he-IL" u="sng" dirty="0"/>
              <a:t>לשאול אותו כיצד מתכוון </a:t>
            </a:r>
            <a:r>
              <a:rPr lang="he-IL" dirty="0"/>
              <a:t>לחזור כעת לסלון וכיצד מתכוון להתנהג כעת. </a:t>
            </a:r>
          </a:p>
          <a:p>
            <a:pPr marL="1200150" lvl="2" indent="-285750">
              <a:spcAft>
                <a:spcPts val="600"/>
              </a:spcAft>
              <a:buFont typeface="Wingdings" panose="05000000000000000000" pitchFamily="2" charset="2"/>
              <a:buChar char="ü"/>
            </a:pPr>
            <a:r>
              <a:rPr lang="he-IL" dirty="0"/>
              <a:t>השיח צריך להתמקד באופן שבו הילד חוזר חזרה ועל התנהגותו השונה מזו שהייתה.</a:t>
            </a:r>
          </a:p>
        </p:txBody>
      </p:sp>
      <p:sp>
        <p:nvSpPr>
          <p:cNvPr id="17" name="תיבת טקסט 16">
            <a:extLst>
              <a:ext uri="{FF2B5EF4-FFF2-40B4-BE49-F238E27FC236}">
                <a16:creationId xmlns:a16="http://schemas.microsoft.com/office/drawing/2014/main" id="{84E83E08-147A-0577-AD4B-91D9545AC0E3}"/>
              </a:ext>
            </a:extLst>
          </p:cNvPr>
          <p:cNvSpPr txBox="1"/>
          <p:nvPr/>
        </p:nvSpPr>
        <p:spPr>
          <a:xfrm>
            <a:off x="8637721" y="197411"/>
            <a:ext cx="3348848" cy="523220"/>
          </a:xfrm>
          <a:prstGeom prst="rect">
            <a:avLst/>
          </a:prstGeom>
          <a:solidFill>
            <a:schemeClr val="tx2">
              <a:lumMod val="50000"/>
              <a:lumOff val="50000"/>
            </a:schemeClr>
          </a:solidFill>
          <a:effectLst>
            <a:softEdge rad="63500"/>
          </a:effectLst>
        </p:spPr>
        <p:txBody>
          <a:bodyPr wrap="square">
            <a:spAutoFit/>
          </a:bodyPr>
          <a:lstStyle/>
          <a:p>
            <a:r>
              <a:rPr kumimoji="0" lang="he-IL" sz="2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a:t>
            </a:r>
            <a:r>
              <a:rPr kumimoji="0" lang="he-IL" sz="2800" b="0" i="0" u="none" strike="noStrike" kern="1200" cap="none" spc="0" normalizeH="0" baseline="0" noProof="0" dirty="0">
                <a:ln>
                  <a:noFill/>
                </a:ln>
                <a:solidFill>
                  <a:schemeClr val="bg1"/>
                </a:solidFill>
                <a:effectLst/>
                <a:uLnTx/>
                <a:uFillTx/>
                <a:latin typeface="Aptos" panose="02110004020202020204"/>
                <a:ea typeface="+mn-ea"/>
                <a:cs typeface="Arial" panose="020B0604020202020204" pitchFamily="34" charset="0"/>
              </a:rPr>
              <a:t>פסק זמן - שלבי ביצוע</a:t>
            </a:r>
            <a:endParaRPr lang="he-IL" dirty="0">
              <a:solidFill>
                <a:schemeClr val="bg1"/>
              </a:solidFill>
            </a:endParaRPr>
          </a:p>
        </p:txBody>
      </p:sp>
      <p:sp>
        <p:nvSpPr>
          <p:cNvPr id="3" name="תיבת טקסט 2">
            <a:extLst>
              <a:ext uri="{FF2B5EF4-FFF2-40B4-BE49-F238E27FC236}">
                <a16:creationId xmlns:a16="http://schemas.microsoft.com/office/drawing/2014/main" id="{0C481B35-7CA4-8BC6-EAB0-FB0308E308FC}"/>
              </a:ext>
            </a:extLst>
          </p:cNvPr>
          <p:cNvSpPr txBox="1"/>
          <p:nvPr/>
        </p:nvSpPr>
        <p:spPr>
          <a:xfrm>
            <a:off x="10043049" y="1819371"/>
            <a:ext cx="1845035" cy="461665"/>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he-IL" sz="2400" b="1" i="0" u="none" strike="noStrike" kern="1200" cap="none" spc="0" normalizeH="0" baseline="0" noProof="0" dirty="0">
                <a:ln>
                  <a:solidFill>
                    <a:srgbClr val="E97132">
                      <a:lumMod val="20000"/>
                      <a:lumOff val="80000"/>
                    </a:srgbClr>
                  </a:solidFill>
                </a:ln>
                <a:solidFill>
                  <a:prstClr val="black"/>
                </a:solidFill>
                <a:effectLst/>
                <a:uLnTx/>
                <a:uFillTx/>
                <a:latin typeface="Aptos" panose="02110004020202020204"/>
                <a:ea typeface="+mn-ea"/>
                <a:cs typeface="Arial" panose="020B0604020202020204" pitchFamily="34" charset="0"/>
              </a:rPr>
              <a:t>ההנחיה לילד</a:t>
            </a:r>
          </a:p>
        </p:txBody>
      </p:sp>
      <p:sp>
        <p:nvSpPr>
          <p:cNvPr id="6" name="תיבת טקסט 5">
            <a:extLst>
              <a:ext uri="{FF2B5EF4-FFF2-40B4-BE49-F238E27FC236}">
                <a16:creationId xmlns:a16="http://schemas.microsoft.com/office/drawing/2014/main" id="{D6CCB409-9125-EBD4-72E2-F219CC84CA0F}"/>
              </a:ext>
            </a:extLst>
          </p:cNvPr>
          <p:cNvSpPr txBox="1"/>
          <p:nvPr/>
        </p:nvSpPr>
        <p:spPr>
          <a:xfrm>
            <a:off x="10600599" y="1144080"/>
            <a:ext cx="1287485" cy="461665"/>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he-IL" sz="2400" b="1" i="0" u="none" strike="noStrike" kern="1200" cap="none" spc="0" normalizeH="0" baseline="0" noProof="0" dirty="0">
                <a:ln>
                  <a:solidFill>
                    <a:srgbClr val="E97132">
                      <a:lumMod val="20000"/>
                      <a:lumOff val="80000"/>
                    </a:srgbClr>
                  </a:solidFill>
                </a:ln>
                <a:solidFill>
                  <a:prstClr val="black"/>
                </a:solidFill>
                <a:effectLst/>
                <a:uLnTx/>
                <a:uFillTx/>
                <a:latin typeface="Aptos" panose="02110004020202020204"/>
                <a:ea typeface="+mn-ea"/>
                <a:cs typeface="Arial" panose="020B0604020202020204" pitchFamily="34" charset="0"/>
              </a:rPr>
              <a:t>המטרה</a:t>
            </a:r>
          </a:p>
        </p:txBody>
      </p:sp>
      <p:sp>
        <p:nvSpPr>
          <p:cNvPr id="9" name="תיבת טקסט 8">
            <a:extLst>
              <a:ext uri="{FF2B5EF4-FFF2-40B4-BE49-F238E27FC236}">
                <a16:creationId xmlns:a16="http://schemas.microsoft.com/office/drawing/2014/main" id="{05BCFCE9-A51D-D99C-F0F9-D0C19F453390}"/>
              </a:ext>
            </a:extLst>
          </p:cNvPr>
          <p:cNvSpPr txBox="1"/>
          <p:nvPr/>
        </p:nvSpPr>
        <p:spPr>
          <a:xfrm>
            <a:off x="9838620" y="2703111"/>
            <a:ext cx="2077019" cy="461665"/>
          </a:xfrm>
          <a:prstGeom prst="rect">
            <a:avLst/>
          </a:prstGeom>
          <a:noFill/>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2400" b="1" i="0" u="none" strike="noStrike" kern="1200" cap="none" spc="0" normalizeH="0" baseline="0" noProof="0" dirty="0">
                <a:ln>
                  <a:solidFill>
                    <a:schemeClr val="accent2">
                      <a:lumMod val="20000"/>
                      <a:lumOff val="80000"/>
                    </a:schemeClr>
                  </a:solidFill>
                </a:ln>
                <a:solidFill>
                  <a:prstClr val="black"/>
                </a:solidFill>
                <a:effectLst/>
                <a:uLnTx/>
                <a:uFillTx/>
                <a:latin typeface="Aptos" panose="02110004020202020204"/>
                <a:ea typeface="+mn-ea"/>
                <a:cs typeface="Arial" panose="020B0604020202020204" pitchFamily="34" charset="0"/>
              </a:rPr>
              <a:t>משך פסק הזמן </a:t>
            </a:r>
          </a:p>
        </p:txBody>
      </p:sp>
      <p:sp>
        <p:nvSpPr>
          <p:cNvPr id="15" name="תיבת טקסט 14">
            <a:extLst>
              <a:ext uri="{FF2B5EF4-FFF2-40B4-BE49-F238E27FC236}">
                <a16:creationId xmlns:a16="http://schemas.microsoft.com/office/drawing/2014/main" id="{F26D99D9-CA4C-7425-749A-4ECF555B94B5}"/>
              </a:ext>
            </a:extLst>
          </p:cNvPr>
          <p:cNvSpPr txBox="1"/>
          <p:nvPr/>
        </p:nvSpPr>
        <p:spPr>
          <a:xfrm>
            <a:off x="10143520" y="3592028"/>
            <a:ext cx="1744564" cy="461665"/>
          </a:xfrm>
          <a:prstGeom prst="rect">
            <a:avLst/>
          </a:prstGeom>
          <a:noFill/>
        </p:spPr>
        <p:txBody>
          <a:bodyPr wrap="square">
            <a:spAutoFit/>
          </a:bodyPr>
          <a:lstStyle/>
          <a:p>
            <a:pPr marL="0" marR="0" lvl="0" indent="0" algn="ctr" defTabSz="914400" rtl="1" eaLnBrk="1" fontAlgn="auto" latinLnBrk="0" hangingPunct="1">
              <a:lnSpc>
                <a:spcPct val="100000"/>
              </a:lnSpc>
              <a:spcBef>
                <a:spcPts val="0"/>
              </a:spcBef>
              <a:spcAft>
                <a:spcPts val="600"/>
              </a:spcAft>
              <a:buClrTx/>
              <a:buSzTx/>
              <a:buFontTx/>
              <a:buNone/>
              <a:tabLst/>
              <a:defRPr/>
            </a:pPr>
            <a:r>
              <a:rPr kumimoji="0" lang="he-IL" sz="2400" b="1" i="0" u="none" strike="noStrike" kern="1200" cap="none" spc="0" normalizeH="0" baseline="0" noProof="0" dirty="0">
                <a:ln>
                  <a:solidFill>
                    <a:schemeClr val="accent2">
                      <a:lumMod val="20000"/>
                      <a:lumOff val="80000"/>
                    </a:schemeClr>
                  </a:solidFill>
                </a:ln>
                <a:solidFill>
                  <a:prstClr val="black"/>
                </a:solidFill>
                <a:effectLst/>
                <a:uLnTx/>
                <a:uFillTx/>
                <a:latin typeface="Aptos" panose="02110004020202020204"/>
                <a:ea typeface="+mn-ea"/>
                <a:cs typeface="Arial" panose="020B0604020202020204" pitchFamily="34" charset="0"/>
              </a:rPr>
              <a:t>חשוב ביותר</a:t>
            </a:r>
          </a:p>
        </p:txBody>
      </p:sp>
    </p:spTree>
    <p:extLst>
      <p:ext uri="{BB962C8B-B14F-4D97-AF65-F5344CB8AC3E}">
        <p14:creationId xmlns:p14="http://schemas.microsoft.com/office/powerpoint/2010/main" val="2548922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a:extLst>
              <a:ext uri="{FF2B5EF4-FFF2-40B4-BE49-F238E27FC236}">
                <a16:creationId xmlns:a16="http://schemas.microsoft.com/office/drawing/2014/main" id="{5FD91BB2-07DA-22F8-BA06-ADDC63900C65}"/>
              </a:ext>
            </a:extLst>
          </p:cNvPr>
          <p:cNvPicPr>
            <a:picLocks noChangeAspect="1"/>
          </p:cNvPicPr>
          <p:nvPr/>
        </p:nvPicPr>
        <p:blipFill>
          <a:blip r:embed="rId2">
            <a:alphaModFix amt="85000"/>
          </a:blip>
          <a:stretch>
            <a:fillRect/>
          </a:stretch>
        </p:blipFill>
        <p:spPr>
          <a:xfrm>
            <a:off x="1" y="7303"/>
            <a:ext cx="12191999" cy="6858000"/>
          </a:xfrm>
          <a:prstGeom prst="rect">
            <a:avLst/>
          </a:prstGeom>
          <a:effectLst>
            <a:softEdge rad="127000"/>
          </a:effectLst>
        </p:spPr>
      </p:pic>
      <p:sp>
        <p:nvSpPr>
          <p:cNvPr id="3" name="תיבת טקסט 2">
            <a:extLst>
              <a:ext uri="{FF2B5EF4-FFF2-40B4-BE49-F238E27FC236}">
                <a16:creationId xmlns:a16="http://schemas.microsoft.com/office/drawing/2014/main" id="{5EFF3701-30CF-9364-8227-8F4E384EAA14}"/>
              </a:ext>
            </a:extLst>
          </p:cNvPr>
          <p:cNvSpPr txBox="1"/>
          <p:nvPr/>
        </p:nvSpPr>
        <p:spPr>
          <a:xfrm>
            <a:off x="7853166" y="143361"/>
            <a:ext cx="4214528" cy="523220"/>
          </a:xfrm>
          <a:prstGeom prst="rect">
            <a:avLst/>
          </a:prstGeom>
          <a:solidFill>
            <a:schemeClr val="tx2">
              <a:lumMod val="50000"/>
              <a:lumOff val="50000"/>
            </a:schemeClr>
          </a:solidFill>
          <a:effectLst>
            <a:softEdge rad="63500"/>
          </a:effectLst>
        </p:spPr>
        <p:txBody>
          <a:bodyPr wrap="square" rtlCol="1">
            <a:spAutoFit/>
          </a:bodyPr>
          <a:lstStyle/>
          <a:p>
            <a:r>
              <a:rPr lang="he-IL" sz="2800" dirty="0"/>
              <a:t> </a:t>
            </a:r>
            <a:r>
              <a:rPr lang="he-IL" sz="2800" dirty="0">
                <a:solidFill>
                  <a:schemeClr val="bg1"/>
                </a:solidFill>
              </a:rPr>
              <a:t>בניית שגרה וביסוס הרגלים</a:t>
            </a:r>
          </a:p>
        </p:txBody>
      </p:sp>
      <p:sp>
        <p:nvSpPr>
          <p:cNvPr id="5" name="תיבת טקסט 4">
            <a:extLst>
              <a:ext uri="{FF2B5EF4-FFF2-40B4-BE49-F238E27FC236}">
                <a16:creationId xmlns:a16="http://schemas.microsoft.com/office/drawing/2014/main" id="{34224E66-0BA7-8178-B9C1-798D1A719686}"/>
              </a:ext>
            </a:extLst>
          </p:cNvPr>
          <p:cNvSpPr txBox="1"/>
          <p:nvPr/>
        </p:nvSpPr>
        <p:spPr>
          <a:xfrm rot="675464">
            <a:off x="8044385" y="1020865"/>
            <a:ext cx="3980488" cy="830997"/>
          </a:xfrm>
          <a:prstGeom prst="rect">
            <a:avLst/>
          </a:prstGeom>
          <a:noFill/>
        </p:spPr>
        <p:txBody>
          <a:bodyPr wrap="square">
            <a:spAutoFit/>
          </a:bodyPr>
          <a:lstStyle/>
          <a:p>
            <a:r>
              <a:rPr lang="he-IL" sz="2400" dirty="0">
                <a:solidFill>
                  <a:schemeClr val="accent6">
                    <a:lumMod val="75000"/>
                  </a:schemeClr>
                </a:solidFill>
              </a:rPr>
              <a:t>שגרה וסדר יום קבועים מעניקים לילדים תחושת ביטחון ושליטה. </a:t>
            </a:r>
          </a:p>
        </p:txBody>
      </p:sp>
      <p:sp>
        <p:nvSpPr>
          <p:cNvPr id="8" name="תיבת טקסט 7">
            <a:extLst>
              <a:ext uri="{FF2B5EF4-FFF2-40B4-BE49-F238E27FC236}">
                <a16:creationId xmlns:a16="http://schemas.microsoft.com/office/drawing/2014/main" id="{E53B5E74-C318-7E94-9A01-AA5EEA87018C}"/>
              </a:ext>
            </a:extLst>
          </p:cNvPr>
          <p:cNvSpPr txBox="1"/>
          <p:nvPr/>
        </p:nvSpPr>
        <p:spPr>
          <a:xfrm rot="20221986">
            <a:off x="1431546" y="801489"/>
            <a:ext cx="4239486" cy="830997"/>
          </a:xfrm>
          <a:prstGeom prst="rect">
            <a:avLst/>
          </a:prstGeom>
          <a:noFill/>
        </p:spPr>
        <p:txBody>
          <a:bodyPr wrap="square">
            <a:spAutoFit/>
          </a:bodyPr>
          <a:lstStyle/>
          <a:p>
            <a:r>
              <a:rPr lang="he-IL" sz="2400" dirty="0">
                <a:solidFill>
                  <a:schemeClr val="accent6">
                    <a:lumMod val="75000"/>
                  </a:schemeClr>
                </a:solidFill>
              </a:rPr>
              <a:t>הקניית הרגלים חשובה מגיל צעיר, תוך התאמה לנסיבות המשתנות</a:t>
            </a:r>
          </a:p>
        </p:txBody>
      </p:sp>
      <p:sp>
        <p:nvSpPr>
          <p:cNvPr id="11" name="תיבת טקסט 10">
            <a:extLst>
              <a:ext uri="{FF2B5EF4-FFF2-40B4-BE49-F238E27FC236}">
                <a16:creationId xmlns:a16="http://schemas.microsoft.com/office/drawing/2014/main" id="{28857ACA-6CA6-F4D4-2B3A-99F766456AA7}"/>
              </a:ext>
            </a:extLst>
          </p:cNvPr>
          <p:cNvSpPr txBox="1"/>
          <p:nvPr/>
        </p:nvSpPr>
        <p:spPr>
          <a:xfrm>
            <a:off x="8001564" y="4517183"/>
            <a:ext cx="4190436" cy="2215991"/>
          </a:xfrm>
          <a:prstGeom prst="rect">
            <a:avLst/>
          </a:prstGeom>
          <a:noFill/>
        </p:spPr>
        <p:txBody>
          <a:bodyPr wrap="square">
            <a:spAutoFit/>
          </a:bodyPr>
          <a:lstStyle/>
          <a:p>
            <a:pPr>
              <a:spcAft>
                <a:spcPts val="600"/>
              </a:spcAft>
            </a:pPr>
            <a:r>
              <a:rPr lang="he-IL" sz="2000" dirty="0">
                <a:solidFill>
                  <a:schemeClr val="bg1"/>
                </a:solidFill>
              </a:rPr>
              <a:t>חשוב להדגיש כי קצב רכישת ההרגלים שונה מילד לילד, ויש להתאים את ההנחיה בהתאם.</a:t>
            </a:r>
          </a:p>
          <a:p>
            <a:pPr>
              <a:spcAft>
                <a:spcPts val="600"/>
              </a:spcAft>
            </a:pPr>
            <a:endParaRPr lang="he-IL" sz="800" dirty="0">
              <a:solidFill>
                <a:schemeClr val="bg1"/>
              </a:solidFill>
            </a:endParaRPr>
          </a:p>
          <a:p>
            <a:pPr>
              <a:spcAft>
                <a:spcPts val="600"/>
              </a:spcAft>
            </a:pPr>
            <a:r>
              <a:rPr lang="he-IL" sz="2000" dirty="0">
                <a:solidFill>
                  <a:schemeClr val="bg1"/>
                </a:solidFill>
              </a:rPr>
              <a:t>מומלץ לצרף הרגל חדש להרגל קיים, וליצור חיזוקים חיוביים המעודדים את הילד. </a:t>
            </a:r>
          </a:p>
        </p:txBody>
      </p:sp>
      <p:sp>
        <p:nvSpPr>
          <p:cNvPr id="13" name="תיבת טקסט 12">
            <a:extLst>
              <a:ext uri="{FF2B5EF4-FFF2-40B4-BE49-F238E27FC236}">
                <a16:creationId xmlns:a16="http://schemas.microsoft.com/office/drawing/2014/main" id="{6725CAB4-533F-1074-5A7E-71AD067491FA}"/>
              </a:ext>
            </a:extLst>
          </p:cNvPr>
          <p:cNvSpPr txBox="1"/>
          <p:nvPr/>
        </p:nvSpPr>
        <p:spPr>
          <a:xfrm>
            <a:off x="0" y="3947796"/>
            <a:ext cx="3712029" cy="2785378"/>
          </a:xfrm>
          <a:prstGeom prst="rect">
            <a:avLst/>
          </a:prstGeom>
          <a:noFill/>
        </p:spPr>
        <p:txBody>
          <a:bodyPr wrap="square">
            <a:spAutoFit/>
          </a:bodyPr>
          <a:lstStyle/>
          <a:p>
            <a:pPr>
              <a:lnSpc>
                <a:spcPct val="150000"/>
              </a:lnSpc>
            </a:pPr>
            <a:r>
              <a:rPr lang="he-IL" sz="2000" b="1" dirty="0">
                <a:solidFill>
                  <a:schemeClr val="bg1"/>
                </a:solidFill>
              </a:rPr>
              <a:t>תחומים העיקריים לביסוס הרגלים:</a:t>
            </a:r>
          </a:p>
          <a:p>
            <a:pPr marL="800100" lvl="1" indent="-342900" algn="r">
              <a:spcAft>
                <a:spcPts val="600"/>
              </a:spcAft>
              <a:buFont typeface="Arial" panose="020B0604020202020204" pitchFamily="34" charset="0"/>
              <a:buChar char="•"/>
            </a:pPr>
            <a:r>
              <a:rPr lang="he-IL" sz="2000" dirty="0">
                <a:solidFill>
                  <a:schemeClr val="bg1"/>
                </a:solidFill>
              </a:rPr>
              <a:t>התארגנות בוקר וערב</a:t>
            </a:r>
          </a:p>
          <a:p>
            <a:pPr marL="800100" lvl="1" indent="-342900" algn="r">
              <a:spcAft>
                <a:spcPts val="600"/>
              </a:spcAft>
              <a:buFont typeface="Arial" panose="020B0604020202020204" pitchFamily="34" charset="0"/>
              <a:buChar char="•"/>
            </a:pPr>
            <a:r>
              <a:rPr lang="he-IL" sz="2000" dirty="0">
                <a:solidFill>
                  <a:schemeClr val="bg1"/>
                </a:solidFill>
              </a:rPr>
              <a:t> ארגון סביבת המגורים</a:t>
            </a:r>
          </a:p>
          <a:p>
            <a:pPr marL="800100" lvl="1" indent="-342900" algn="r">
              <a:spcAft>
                <a:spcPts val="600"/>
              </a:spcAft>
              <a:buFont typeface="Arial" panose="020B0604020202020204" pitchFamily="34" charset="0"/>
              <a:buChar char="•"/>
            </a:pPr>
            <a:r>
              <a:rPr lang="he-IL" sz="2000" dirty="0">
                <a:solidFill>
                  <a:schemeClr val="bg1"/>
                </a:solidFill>
              </a:rPr>
              <a:t> ניהול זמן פנאי </a:t>
            </a:r>
          </a:p>
          <a:p>
            <a:pPr marL="800100" lvl="1" indent="-342900" algn="r">
              <a:spcAft>
                <a:spcPts val="600"/>
              </a:spcAft>
              <a:buFont typeface="Arial" panose="020B0604020202020204" pitchFamily="34" charset="0"/>
              <a:buChar char="•"/>
            </a:pPr>
            <a:r>
              <a:rPr lang="he-IL" sz="2000" dirty="0">
                <a:solidFill>
                  <a:schemeClr val="bg1"/>
                </a:solidFill>
              </a:rPr>
              <a:t>הרגלי שינה ואכילה</a:t>
            </a:r>
          </a:p>
          <a:p>
            <a:pPr marL="800100" lvl="1" indent="-342900" algn="r">
              <a:spcAft>
                <a:spcPts val="600"/>
              </a:spcAft>
              <a:buFont typeface="Arial" panose="020B0604020202020204" pitchFamily="34" charset="0"/>
              <a:buChar char="•"/>
            </a:pPr>
            <a:r>
              <a:rPr lang="he-IL" sz="2000" dirty="0">
                <a:solidFill>
                  <a:schemeClr val="bg1"/>
                </a:solidFill>
              </a:rPr>
              <a:t>היגיינה אישית</a:t>
            </a:r>
          </a:p>
          <a:p>
            <a:pPr marL="800100" lvl="1" indent="-342900" algn="r">
              <a:spcAft>
                <a:spcPts val="600"/>
              </a:spcAft>
              <a:buFont typeface="Arial" panose="020B0604020202020204" pitchFamily="34" charset="0"/>
              <a:buChar char="•"/>
            </a:pPr>
            <a:r>
              <a:rPr lang="he-IL" sz="2000" dirty="0">
                <a:solidFill>
                  <a:schemeClr val="bg1"/>
                </a:solidFill>
              </a:rPr>
              <a:t>תפקוד לימודי והכנת מטלות</a:t>
            </a:r>
          </a:p>
        </p:txBody>
      </p:sp>
    </p:spTree>
    <p:extLst>
      <p:ext uri="{BB962C8B-B14F-4D97-AF65-F5344CB8AC3E}">
        <p14:creationId xmlns:p14="http://schemas.microsoft.com/office/powerpoint/2010/main" val="3426196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descr="תמונה שמכילה אדם, ספורט, בחוץ, משחק אתלטי">
            <a:extLst>
              <a:ext uri="{FF2B5EF4-FFF2-40B4-BE49-F238E27FC236}">
                <a16:creationId xmlns:a16="http://schemas.microsoft.com/office/drawing/2014/main" id="{B7BB7978-E865-46EB-8907-552D6519F879}"/>
              </a:ext>
            </a:extLst>
          </p:cNvPr>
          <p:cNvPicPr>
            <a:picLocks noChangeAspect="1"/>
          </p:cNvPicPr>
          <p:nvPr/>
        </p:nvPicPr>
        <p:blipFill>
          <a:blip r:embed="rId2">
            <a:alphaModFix amt="70000"/>
            <a:extLst>
              <a:ext uri="{BEBA8EAE-BF5A-486C-A8C5-ECC9F3942E4B}">
                <a14:imgProps xmlns:a14="http://schemas.microsoft.com/office/drawing/2010/main">
                  <a14:imgLayer r:embed="rId3">
                    <a14:imgEffect>
                      <a14:brightnessContrast bright="40000" contrast="-40000"/>
                    </a14:imgEffect>
                  </a14:imgLayer>
                </a14:imgProps>
              </a:ext>
            </a:extLst>
          </a:blip>
          <a:srcRect r="-1" b="8030"/>
          <a:stretch/>
        </p:blipFill>
        <p:spPr>
          <a:xfrm>
            <a:off x="19" y="0"/>
            <a:ext cx="6095980" cy="6857990"/>
          </a:xfrm>
          <a:prstGeom prst="rect">
            <a:avLst/>
          </a:prstGeom>
          <a:ln>
            <a:noFill/>
          </a:ln>
          <a:effectLst>
            <a:softEdge rad="127000"/>
          </a:effectLst>
        </p:spPr>
      </p:pic>
      <p:sp>
        <p:nvSpPr>
          <p:cNvPr id="3" name="תיבת טקסט 2">
            <a:extLst>
              <a:ext uri="{FF2B5EF4-FFF2-40B4-BE49-F238E27FC236}">
                <a16:creationId xmlns:a16="http://schemas.microsoft.com/office/drawing/2014/main" id="{1F7767ED-6E4B-1547-2616-A701A8664C64}"/>
              </a:ext>
            </a:extLst>
          </p:cNvPr>
          <p:cNvSpPr txBox="1"/>
          <p:nvPr/>
        </p:nvSpPr>
        <p:spPr>
          <a:xfrm>
            <a:off x="6215743" y="197411"/>
            <a:ext cx="5770826" cy="523220"/>
          </a:xfrm>
          <a:prstGeom prst="rect">
            <a:avLst/>
          </a:prstGeom>
          <a:solidFill>
            <a:schemeClr val="tx2">
              <a:lumMod val="50000"/>
              <a:lumOff val="50000"/>
            </a:schemeClr>
          </a:solidFill>
          <a:effectLst>
            <a:softEdge rad="63500"/>
          </a:effectLst>
        </p:spPr>
        <p:txBody>
          <a:bodyPr wrap="square">
            <a:spAutoFit/>
          </a:bodyPr>
          <a:lstStyle/>
          <a:p>
            <a:r>
              <a:rPr kumimoji="0" lang="he-IL" sz="2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a:t>
            </a:r>
            <a:r>
              <a:rPr kumimoji="0" lang="he-IL" sz="2800" b="0" i="0" u="none" strike="noStrike" kern="1200" cap="none" spc="0" normalizeH="0" baseline="0" noProof="0" dirty="0">
                <a:ln>
                  <a:noFill/>
                </a:ln>
                <a:solidFill>
                  <a:schemeClr val="bg1"/>
                </a:solidFill>
                <a:effectLst/>
                <a:uLnTx/>
                <a:uFillTx/>
                <a:latin typeface="Aptos" panose="02110004020202020204"/>
                <a:ea typeface="+mn-ea"/>
                <a:cs typeface="Arial" panose="020B0604020202020204" pitchFamily="34" charset="0"/>
              </a:rPr>
              <a:t>בניית שגרה וביסוס הרגלים- שלבי ביצוע</a:t>
            </a:r>
            <a:endParaRPr lang="he-IL" dirty="0">
              <a:solidFill>
                <a:schemeClr val="bg1"/>
              </a:solidFill>
            </a:endParaRPr>
          </a:p>
        </p:txBody>
      </p:sp>
      <p:sp>
        <p:nvSpPr>
          <p:cNvPr id="4" name="תיבת טקסט 3">
            <a:extLst>
              <a:ext uri="{FF2B5EF4-FFF2-40B4-BE49-F238E27FC236}">
                <a16:creationId xmlns:a16="http://schemas.microsoft.com/office/drawing/2014/main" id="{961AEDAD-F598-979B-5BCE-C6D49BEDA0F5}"/>
              </a:ext>
            </a:extLst>
          </p:cNvPr>
          <p:cNvSpPr txBox="1"/>
          <p:nvPr/>
        </p:nvSpPr>
        <p:spPr>
          <a:xfrm>
            <a:off x="3004457" y="823379"/>
            <a:ext cx="9101155" cy="1000274"/>
          </a:xfrm>
          <a:prstGeom prst="rect">
            <a:avLst/>
          </a:prstGeom>
          <a:solidFill>
            <a:schemeClr val="bg1">
              <a:alpha val="75000"/>
            </a:schemeClr>
          </a:solidFill>
        </p:spPr>
        <p:txBody>
          <a:bodyPr wrap="square" rtlCol="1">
            <a:spAutoFit/>
          </a:bodyPr>
          <a:lstStyle/>
          <a:p>
            <a:pPr>
              <a:spcAft>
                <a:spcPts val="600"/>
              </a:spcAft>
            </a:pPr>
            <a:r>
              <a:rPr lang="he-IL" dirty="0">
                <a:effectLst>
                  <a:outerShdw blurRad="38100" dist="38100" dir="2700000" algn="tl">
                    <a:srgbClr val="000000">
                      <a:alpha val="43137"/>
                    </a:srgbClr>
                  </a:outerShdw>
                </a:effectLst>
              </a:rPr>
              <a:t>ההורה כמאמן – ההורה מתווה </a:t>
            </a:r>
            <a:r>
              <a:rPr lang="he-IL" u="sng" dirty="0">
                <a:effectLst>
                  <a:outerShdw blurRad="38100" dist="38100" dir="2700000" algn="tl">
                    <a:srgbClr val="000000">
                      <a:alpha val="43137"/>
                    </a:srgbClr>
                  </a:outerShdw>
                </a:effectLst>
              </a:rPr>
              <a:t>עבור ועם הילד</a:t>
            </a:r>
            <a:r>
              <a:rPr lang="he-IL" dirty="0">
                <a:effectLst>
                  <a:outerShdw blurRad="38100" dist="38100" dir="2700000" algn="tl">
                    <a:srgbClr val="000000">
                      <a:alpha val="43137"/>
                    </a:srgbClr>
                  </a:outerShdw>
                </a:effectLst>
              </a:rPr>
              <a:t> את המהלכים/שלבים לצורך השלמת המשימה הנדרשת. </a:t>
            </a:r>
          </a:p>
          <a:p>
            <a:pPr>
              <a:spcAft>
                <a:spcPts val="600"/>
              </a:spcAft>
            </a:pPr>
            <a:r>
              <a:rPr lang="he-IL" dirty="0">
                <a:effectLst>
                  <a:outerShdw blurRad="38100" dist="38100" dir="2700000" algn="tl">
                    <a:srgbClr val="000000">
                      <a:alpha val="43137"/>
                    </a:srgbClr>
                  </a:outerShdw>
                </a:effectLst>
              </a:rPr>
              <a:t>ביסוס ההרגל הינו פועל יוצא של תרגול השלבים ומתן חיזוקים חיוביים עד להטמעת ההרגל וביצועו באופן "אוטומטי". </a:t>
            </a:r>
          </a:p>
        </p:txBody>
      </p:sp>
      <p:sp>
        <p:nvSpPr>
          <p:cNvPr id="5" name="תיבת טקסט 4">
            <a:extLst>
              <a:ext uri="{FF2B5EF4-FFF2-40B4-BE49-F238E27FC236}">
                <a16:creationId xmlns:a16="http://schemas.microsoft.com/office/drawing/2014/main" id="{739765B9-112E-F039-38C7-D43AD40B26EB}"/>
              </a:ext>
            </a:extLst>
          </p:cNvPr>
          <p:cNvSpPr txBox="1"/>
          <p:nvPr/>
        </p:nvSpPr>
        <p:spPr>
          <a:xfrm>
            <a:off x="6096001" y="1975762"/>
            <a:ext cx="5267372" cy="923330"/>
          </a:xfrm>
          <a:prstGeom prst="rect">
            <a:avLst/>
          </a:prstGeom>
          <a:noFill/>
        </p:spPr>
        <p:txBody>
          <a:bodyPr wrap="square" rtlCol="1">
            <a:spAutoFit/>
          </a:bodyPr>
          <a:lstStyle/>
          <a:p>
            <a:r>
              <a:rPr lang="he-IL" dirty="0"/>
              <a:t>ההורה מבצע את הפעולה עבור הילד תוך שמדגים ומתמלל את השלבים הנדרשים לצורך השלמת המשימה. הילד בעמדת צופה</a:t>
            </a:r>
          </a:p>
        </p:txBody>
      </p:sp>
      <p:sp>
        <p:nvSpPr>
          <p:cNvPr id="6" name="תיבת טקסט 5">
            <a:extLst>
              <a:ext uri="{FF2B5EF4-FFF2-40B4-BE49-F238E27FC236}">
                <a16:creationId xmlns:a16="http://schemas.microsoft.com/office/drawing/2014/main" id="{844B1B24-F6AA-0862-90B9-A09BE8235622}"/>
              </a:ext>
            </a:extLst>
          </p:cNvPr>
          <p:cNvSpPr txBox="1"/>
          <p:nvPr/>
        </p:nvSpPr>
        <p:spPr>
          <a:xfrm>
            <a:off x="6139543" y="2926675"/>
            <a:ext cx="5223830" cy="646331"/>
          </a:xfrm>
          <a:prstGeom prst="rect">
            <a:avLst/>
          </a:prstGeom>
          <a:noFill/>
        </p:spPr>
        <p:txBody>
          <a:bodyPr wrap="square" rtlCol="1">
            <a:spAutoFit/>
          </a:bodyPr>
          <a:lstStyle/>
          <a:p>
            <a:r>
              <a:rPr lang="he-IL" dirty="0"/>
              <a:t>ההורה מבצע את הפעולה עם הילד תוך תמלול השלבים הנדרשים לצורך השלמת המשימה.</a:t>
            </a:r>
          </a:p>
        </p:txBody>
      </p:sp>
      <p:sp>
        <p:nvSpPr>
          <p:cNvPr id="7" name="תיבת טקסט 6">
            <a:extLst>
              <a:ext uri="{FF2B5EF4-FFF2-40B4-BE49-F238E27FC236}">
                <a16:creationId xmlns:a16="http://schemas.microsoft.com/office/drawing/2014/main" id="{60AA9BDB-DC5E-D44F-1476-20F54C26E4B4}"/>
              </a:ext>
            </a:extLst>
          </p:cNvPr>
          <p:cNvSpPr txBox="1"/>
          <p:nvPr/>
        </p:nvSpPr>
        <p:spPr>
          <a:xfrm>
            <a:off x="6096000" y="3628715"/>
            <a:ext cx="5267373" cy="646331"/>
          </a:xfrm>
          <a:prstGeom prst="rect">
            <a:avLst/>
          </a:prstGeom>
          <a:noFill/>
        </p:spPr>
        <p:txBody>
          <a:bodyPr wrap="square" rtlCol="1">
            <a:spAutoFit/>
          </a:bodyPr>
          <a:lstStyle/>
          <a:p>
            <a:r>
              <a:rPr lang="he-IL" dirty="0"/>
              <a:t>הילד מבצע את המשימה כאשר ההורה מסייע לו כמידת הצורך בתמלול השלבים הנדרשים לצורך השלמת המשימה</a:t>
            </a:r>
          </a:p>
        </p:txBody>
      </p:sp>
      <p:sp>
        <p:nvSpPr>
          <p:cNvPr id="8" name="תיבת טקסט 7">
            <a:extLst>
              <a:ext uri="{FF2B5EF4-FFF2-40B4-BE49-F238E27FC236}">
                <a16:creationId xmlns:a16="http://schemas.microsoft.com/office/drawing/2014/main" id="{EE6273C5-3D1F-BAD4-54F2-33A9DDF96A6B}"/>
              </a:ext>
            </a:extLst>
          </p:cNvPr>
          <p:cNvSpPr txBox="1"/>
          <p:nvPr/>
        </p:nvSpPr>
        <p:spPr>
          <a:xfrm>
            <a:off x="6116375" y="4351019"/>
            <a:ext cx="5246998" cy="923330"/>
          </a:xfrm>
          <a:prstGeom prst="rect">
            <a:avLst/>
          </a:prstGeom>
          <a:noFill/>
        </p:spPr>
        <p:txBody>
          <a:bodyPr wrap="square" rtlCol="1">
            <a:spAutoFit/>
          </a:bodyPr>
          <a:lstStyle/>
          <a:p>
            <a:r>
              <a:rPr lang="he-IL" dirty="0"/>
              <a:t>הילד מבצע את הפעולה. ההורה תומך בילד בנוכחותו אך לא מסייע לו בביצוע השלבים. לאחר שהילד משלים את המשימה, ההורה מחמיא לילד ומעודדו.</a:t>
            </a:r>
          </a:p>
        </p:txBody>
      </p:sp>
      <p:sp>
        <p:nvSpPr>
          <p:cNvPr id="9" name="תיבת טקסט 8">
            <a:extLst>
              <a:ext uri="{FF2B5EF4-FFF2-40B4-BE49-F238E27FC236}">
                <a16:creationId xmlns:a16="http://schemas.microsoft.com/office/drawing/2014/main" id="{DAF8F5FF-8364-0A35-6FBB-D4C360E01588}"/>
              </a:ext>
            </a:extLst>
          </p:cNvPr>
          <p:cNvSpPr txBox="1"/>
          <p:nvPr/>
        </p:nvSpPr>
        <p:spPr>
          <a:xfrm>
            <a:off x="5812971" y="5274349"/>
            <a:ext cx="5550403" cy="1477328"/>
          </a:xfrm>
          <a:prstGeom prst="rect">
            <a:avLst/>
          </a:prstGeom>
          <a:noFill/>
        </p:spPr>
        <p:txBody>
          <a:bodyPr wrap="square" rtlCol="1">
            <a:spAutoFit/>
          </a:bodyPr>
          <a:lstStyle/>
          <a:p>
            <a:r>
              <a:rPr lang="he-IL" dirty="0"/>
              <a:t>הילד מבצע את המשימה ללא נוכחות ההורה. </a:t>
            </a:r>
          </a:p>
          <a:p>
            <a:r>
              <a:rPr lang="he-IL" dirty="0"/>
              <a:t>בסיומה ההורה מגיע ומוודא שכל השלבים בוצעו כנדרש. </a:t>
            </a:r>
            <a:r>
              <a:rPr lang="he-IL" u="sng" dirty="0"/>
              <a:t>במידה ולא</a:t>
            </a:r>
            <a:r>
              <a:rPr lang="he-IL" dirty="0"/>
              <a:t>, מעודד את הילד להשלים את השלבים החסרים. </a:t>
            </a:r>
          </a:p>
          <a:p>
            <a:r>
              <a:rPr lang="he-IL" u="sng" dirty="0"/>
              <a:t>במידה וכן</a:t>
            </a:r>
            <a:r>
              <a:rPr lang="he-IL" dirty="0"/>
              <a:t>, נותן לילד שלו חיזוקים חיוביים בעוצמה מוגברת.</a:t>
            </a:r>
          </a:p>
          <a:p>
            <a:pPr algn="ctr"/>
            <a:r>
              <a:rPr lang="he-IL" dirty="0"/>
              <a:t>כלומר, "עף עליו"</a:t>
            </a:r>
          </a:p>
        </p:txBody>
      </p:sp>
      <p:pic>
        <p:nvPicPr>
          <p:cNvPr id="10" name="גרפיקה 9" descr="תג 4 קו מיתאר">
            <a:extLst>
              <a:ext uri="{FF2B5EF4-FFF2-40B4-BE49-F238E27FC236}">
                <a16:creationId xmlns:a16="http://schemas.microsoft.com/office/drawing/2014/main" id="{900F16A3-5C71-D407-8621-DF43258CE80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315594" y="4387032"/>
            <a:ext cx="735995" cy="735995"/>
          </a:xfrm>
          <a:prstGeom prst="rect">
            <a:avLst/>
          </a:prstGeom>
        </p:spPr>
      </p:pic>
      <p:grpSp>
        <p:nvGrpSpPr>
          <p:cNvPr id="11" name="גרפיקה 11" descr="תג 3 קו מיתאר">
            <a:extLst>
              <a:ext uri="{FF2B5EF4-FFF2-40B4-BE49-F238E27FC236}">
                <a16:creationId xmlns:a16="http://schemas.microsoft.com/office/drawing/2014/main" id="{D5AA2BB8-C76D-03C5-4CA5-5E84E588DBA9}"/>
              </a:ext>
            </a:extLst>
          </p:cNvPr>
          <p:cNvGrpSpPr/>
          <p:nvPr/>
        </p:nvGrpSpPr>
        <p:grpSpPr>
          <a:xfrm>
            <a:off x="11382306" y="3690405"/>
            <a:ext cx="579749" cy="579749"/>
            <a:chOff x="11596419" y="3676913"/>
            <a:chExt cx="579749" cy="579749"/>
          </a:xfrm>
          <a:solidFill>
            <a:srgbClr val="2CAC76"/>
          </a:solidFill>
        </p:grpSpPr>
        <p:sp>
          <p:nvSpPr>
            <p:cNvPr id="12" name="צורה חופשית: צורה 11">
              <a:extLst>
                <a:ext uri="{FF2B5EF4-FFF2-40B4-BE49-F238E27FC236}">
                  <a16:creationId xmlns:a16="http://schemas.microsoft.com/office/drawing/2014/main" id="{E3A482B5-EB47-832F-36FF-4D708875D383}"/>
                </a:ext>
              </a:extLst>
            </p:cNvPr>
            <p:cNvSpPr/>
            <p:nvPr/>
          </p:nvSpPr>
          <p:spPr>
            <a:xfrm>
              <a:off x="11596419" y="3676913"/>
              <a:ext cx="579749" cy="579749"/>
            </a:xfrm>
            <a:custGeom>
              <a:avLst/>
              <a:gdLst>
                <a:gd name="connsiteX0" fmla="*/ 289875 w 579749"/>
                <a:gd name="connsiteY0" fmla="*/ 15265 h 579749"/>
                <a:gd name="connsiteX1" fmla="*/ 564484 w 579749"/>
                <a:gd name="connsiteY1" fmla="*/ 289875 h 579749"/>
                <a:gd name="connsiteX2" fmla="*/ 289875 w 579749"/>
                <a:gd name="connsiteY2" fmla="*/ 564485 h 579749"/>
                <a:gd name="connsiteX3" fmla="*/ 15265 w 579749"/>
                <a:gd name="connsiteY3" fmla="*/ 289875 h 579749"/>
                <a:gd name="connsiteX4" fmla="*/ 289875 w 579749"/>
                <a:gd name="connsiteY4" fmla="*/ 15265 h 579749"/>
                <a:gd name="connsiteX5" fmla="*/ 289875 w 579749"/>
                <a:gd name="connsiteY5" fmla="*/ 0 h 579749"/>
                <a:gd name="connsiteX6" fmla="*/ 0 w 579749"/>
                <a:gd name="connsiteY6" fmla="*/ 289875 h 579749"/>
                <a:gd name="connsiteX7" fmla="*/ 289875 w 579749"/>
                <a:gd name="connsiteY7" fmla="*/ 579750 h 579749"/>
                <a:gd name="connsiteX8" fmla="*/ 579749 w 579749"/>
                <a:gd name="connsiteY8" fmla="*/ 289875 h 579749"/>
                <a:gd name="connsiteX9" fmla="*/ 290149 w 579749"/>
                <a:gd name="connsiteY9" fmla="*/ 0 h 579749"/>
                <a:gd name="connsiteX10" fmla="*/ 289875 w 579749"/>
                <a:gd name="connsiteY10" fmla="*/ 0 h 57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9749" h="579749">
                  <a:moveTo>
                    <a:pt x="289875" y="15265"/>
                  </a:moveTo>
                  <a:cubicBezTo>
                    <a:pt x="441538" y="15265"/>
                    <a:pt x="564484" y="138212"/>
                    <a:pt x="564484" y="289875"/>
                  </a:cubicBezTo>
                  <a:cubicBezTo>
                    <a:pt x="564484" y="441538"/>
                    <a:pt x="441538" y="564485"/>
                    <a:pt x="289875" y="564485"/>
                  </a:cubicBezTo>
                  <a:cubicBezTo>
                    <a:pt x="138212" y="564485"/>
                    <a:pt x="15265" y="441538"/>
                    <a:pt x="15265" y="289875"/>
                  </a:cubicBezTo>
                  <a:cubicBezTo>
                    <a:pt x="15437" y="138283"/>
                    <a:pt x="138283" y="15438"/>
                    <a:pt x="289875" y="15265"/>
                  </a:cubicBezTo>
                  <a:moveTo>
                    <a:pt x="289875" y="0"/>
                  </a:moveTo>
                  <a:cubicBezTo>
                    <a:pt x="129782" y="0"/>
                    <a:pt x="0" y="129782"/>
                    <a:pt x="0" y="289875"/>
                  </a:cubicBezTo>
                  <a:cubicBezTo>
                    <a:pt x="0" y="449968"/>
                    <a:pt x="129782" y="579750"/>
                    <a:pt x="289875" y="579750"/>
                  </a:cubicBezTo>
                  <a:cubicBezTo>
                    <a:pt x="449968" y="579750"/>
                    <a:pt x="579749" y="449968"/>
                    <a:pt x="579749" y="289875"/>
                  </a:cubicBezTo>
                  <a:cubicBezTo>
                    <a:pt x="579825" y="129857"/>
                    <a:pt x="450167" y="76"/>
                    <a:pt x="290149" y="0"/>
                  </a:cubicBezTo>
                  <a:cubicBezTo>
                    <a:pt x="290058" y="0"/>
                    <a:pt x="289966" y="0"/>
                    <a:pt x="289875" y="0"/>
                  </a:cubicBezTo>
                  <a:close/>
                </a:path>
              </a:pathLst>
            </a:custGeom>
            <a:grpFill/>
            <a:ln w="7541" cap="flat">
              <a:noFill/>
              <a:prstDash val="solid"/>
              <a:miter/>
            </a:ln>
          </p:spPr>
          <p:txBody>
            <a:bodyPr rtlCol="1" anchor="ctr"/>
            <a:lstStyle/>
            <a:p>
              <a:endParaRPr lang="he-IL"/>
            </a:p>
          </p:txBody>
        </p:sp>
        <p:sp>
          <p:nvSpPr>
            <p:cNvPr id="13" name="צורה חופשית: צורה 12">
              <a:extLst>
                <a:ext uri="{FF2B5EF4-FFF2-40B4-BE49-F238E27FC236}">
                  <a16:creationId xmlns:a16="http://schemas.microsoft.com/office/drawing/2014/main" id="{675F2670-7ABC-7784-E4D8-8D21556DEF33}"/>
                </a:ext>
              </a:extLst>
            </p:cNvPr>
            <p:cNvSpPr/>
            <p:nvPr/>
          </p:nvSpPr>
          <p:spPr>
            <a:xfrm>
              <a:off x="11814617" y="3838554"/>
              <a:ext cx="137962" cy="259976"/>
            </a:xfrm>
            <a:custGeom>
              <a:avLst/>
              <a:gdLst>
                <a:gd name="connsiteX0" fmla="*/ 53863 w 137962"/>
                <a:gd name="connsiteY0" fmla="*/ 259948 h 259976"/>
                <a:gd name="connsiteX1" fmla="*/ 0 w 137962"/>
                <a:gd name="connsiteY1" fmla="*/ 247286 h 259976"/>
                <a:gd name="connsiteX2" fmla="*/ 0 w 137962"/>
                <a:gd name="connsiteY2" fmla="*/ 228601 h 259976"/>
                <a:gd name="connsiteX3" fmla="*/ 54572 w 137962"/>
                <a:gd name="connsiteY3" fmla="*/ 245431 h 259976"/>
                <a:gd name="connsiteX4" fmla="*/ 78699 w 137962"/>
                <a:gd name="connsiteY4" fmla="*/ 242302 h 259976"/>
                <a:gd name="connsiteX5" fmla="*/ 99558 w 137962"/>
                <a:gd name="connsiteY5" fmla="*/ 232288 h 259976"/>
                <a:gd name="connsiteX6" fmla="*/ 114190 w 137962"/>
                <a:gd name="connsiteY6" fmla="*/ 214733 h 259976"/>
                <a:gd name="connsiteX7" fmla="*/ 119678 w 137962"/>
                <a:gd name="connsiteY7" fmla="*/ 189271 h 259976"/>
                <a:gd name="connsiteX8" fmla="*/ 99696 w 137962"/>
                <a:gd name="connsiteY8" fmla="*/ 146712 h 259976"/>
                <a:gd name="connsiteX9" fmla="*/ 42589 w 137962"/>
                <a:gd name="connsiteY9" fmla="*/ 132615 h 259976"/>
                <a:gd name="connsiteX10" fmla="*/ 24867 w 137962"/>
                <a:gd name="connsiteY10" fmla="*/ 132615 h 259976"/>
                <a:gd name="connsiteX11" fmla="*/ 24867 w 137962"/>
                <a:gd name="connsiteY11" fmla="*/ 118113 h 259976"/>
                <a:gd name="connsiteX12" fmla="*/ 40987 w 137962"/>
                <a:gd name="connsiteY12" fmla="*/ 118113 h 259976"/>
                <a:gd name="connsiteX13" fmla="*/ 92720 w 137962"/>
                <a:gd name="connsiteY13" fmla="*/ 104375 h 259976"/>
                <a:gd name="connsiteX14" fmla="*/ 110564 w 137962"/>
                <a:gd name="connsiteY14" fmla="*/ 63923 h 259976"/>
                <a:gd name="connsiteX15" fmla="*/ 97307 w 137962"/>
                <a:gd name="connsiteY15" fmla="*/ 27378 h 259976"/>
                <a:gd name="connsiteX16" fmla="*/ 58152 w 137962"/>
                <a:gd name="connsiteY16" fmla="*/ 14670 h 259976"/>
                <a:gd name="connsiteX17" fmla="*/ 10021 w 137962"/>
                <a:gd name="connsiteY17" fmla="*/ 29935 h 259976"/>
                <a:gd name="connsiteX18" fmla="*/ 10021 w 137962"/>
                <a:gd name="connsiteY18" fmla="*/ 13426 h 259976"/>
                <a:gd name="connsiteX19" fmla="*/ 62983 w 137962"/>
                <a:gd name="connsiteY19" fmla="*/ 0 h 259976"/>
                <a:gd name="connsiteX20" fmla="*/ 88331 w 137962"/>
                <a:gd name="connsiteY20" fmla="*/ 3641 h 259976"/>
                <a:gd name="connsiteX21" fmla="*/ 109336 w 137962"/>
                <a:gd name="connsiteY21" fmla="*/ 14525 h 259976"/>
                <a:gd name="connsiteX22" fmla="*/ 123647 w 137962"/>
                <a:gd name="connsiteY22" fmla="*/ 32599 h 259976"/>
                <a:gd name="connsiteX23" fmla="*/ 128989 w 137962"/>
                <a:gd name="connsiteY23" fmla="*/ 57969 h 259976"/>
                <a:gd name="connsiteX24" fmla="*/ 80141 w 137962"/>
                <a:gd name="connsiteY24" fmla="*/ 121052 h 259976"/>
                <a:gd name="connsiteX25" fmla="*/ 78195 w 137962"/>
                <a:gd name="connsiteY25" fmla="*/ 121594 h 259976"/>
                <a:gd name="connsiteX26" fmla="*/ 78195 w 137962"/>
                <a:gd name="connsiteY26" fmla="*/ 126715 h 259976"/>
                <a:gd name="connsiteX27" fmla="*/ 80569 w 137962"/>
                <a:gd name="connsiteY27" fmla="*/ 126990 h 259976"/>
                <a:gd name="connsiteX28" fmla="*/ 103237 w 137962"/>
                <a:gd name="connsiteY28" fmla="*/ 132966 h 259976"/>
                <a:gd name="connsiteX29" fmla="*/ 121387 w 137962"/>
                <a:gd name="connsiteY29" fmla="*/ 145109 h 259976"/>
                <a:gd name="connsiteX30" fmla="*/ 133508 w 137962"/>
                <a:gd name="connsiteY30" fmla="*/ 163221 h 259976"/>
                <a:gd name="connsiteX31" fmla="*/ 137950 w 137962"/>
                <a:gd name="connsiteY31" fmla="*/ 186768 h 259976"/>
                <a:gd name="connsiteX32" fmla="*/ 131416 w 137962"/>
                <a:gd name="connsiteY32" fmla="*/ 217992 h 259976"/>
                <a:gd name="connsiteX33" fmla="*/ 113526 w 137962"/>
                <a:gd name="connsiteY33" fmla="*/ 240890 h 259976"/>
                <a:gd name="connsiteX34" fmla="*/ 86782 w 137962"/>
                <a:gd name="connsiteY34" fmla="*/ 255094 h 259976"/>
                <a:gd name="connsiteX35" fmla="*/ 53863 w 137962"/>
                <a:gd name="connsiteY35" fmla="*/ 259948 h 259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7962" h="259976">
                  <a:moveTo>
                    <a:pt x="53863" y="259948"/>
                  </a:moveTo>
                  <a:cubicBezTo>
                    <a:pt x="35124" y="260375"/>
                    <a:pt x="16585" y="256017"/>
                    <a:pt x="0" y="247286"/>
                  </a:cubicBezTo>
                  <a:lnTo>
                    <a:pt x="0" y="228601"/>
                  </a:lnTo>
                  <a:cubicBezTo>
                    <a:pt x="16191" y="239349"/>
                    <a:pt x="35141" y="245193"/>
                    <a:pt x="54572" y="245431"/>
                  </a:cubicBezTo>
                  <a:cubicBezTo>
                    <a:pt x="62717" y="245453"/>
                    <a:pt x="70830" y="244401"/>
                    <a:pt x="78699" y="242302"/>
                  </a:cubicBezTo>
                  <a:cubicBezTo>
                    <a:pt x="86228" y="240328"/>
                    <a:pt x="93310" y="236928"/>
                    <a:pt x="99558" y="232288"/>
                  </a:cubicBezTo>
                  <a:cubicBezTo>
                    <a:pt x="105709" y="227628"/>
                    <a:pt x="110715" y="221624"/>
                    <a:pt x="114190" y="214733"/>
                  </a:cubicBezTo>
                  <a:cubicBezTo>
                    <a:pt x="118019" y="206804"/>
                    <a:pt x="119900" y="198074"/>
                    <a:pt x="119678" y="189271"/>
                  </a:cubicBezTo>
                  <a:cubicBezTo>
                    <a:pt x="120644" y="172618"/>
                    <a:pt x="113126" y="156606"/>
                    <a:pt x="99696" y="146712"/>
                  </a:cubicBezTo>
                  <a:cubicBezTo>
                    <a:pt x="86720" y="137355"/>
                    <a:pt x="67494" y="132615"/>
                    <a:pt x="42589" y="132615"/>
                  </a:cubicBezTo>
                  <a:lnTo>
                    <a:pt x="24867" y="132615"/>
                  </a:lnTo>
                  <a:lnTo>
                    <a:pt x="24867" y="118113"/>
                  </a:lnTo>
                  <a:lnTo>
                    <a:pt x="40987" y="118113"/>
                  </a:lnTo>
                  <a:cubicBezTo>
                    <a:pt x="63670" y="118113"/>
                    <a:pt x="81072" y="113534"/>
                    <a:pt x="92720" y="104375"/>
                  </a:cubicBezTo>
                  <a:cubicBezTo>
                    <a:pt x="104822" y="94541"/>
                    <a:pt x="111461" y="79491"/>
                    <a:pt x="110564" y="63923"/>
                  </a:cubicBezTo>
                  <a:cubicBezTo>
                    <a:pt x="111442" y="50424"/>
                    <a:pt x="106635" y="37174"/>
                    <a:pt x="97307" y="27378"/>
                  </a:cubicBezTo>
                  <a:cubicBezTo>
                    <a:pt x="86401" y="18217"/>
                    <a:pt x="72359" y="13659"/>
                    <a:pt x="58152" y="14670"/>
                  </a:cubicBezTo>
                  <a:cubicBezTo>
                    <a:pt x="40968" y="14988"/>
                    <a:pt x="24248" y="20291"/>
                    <a:pt x="10021" y="29935"/>
                  </a:cubicBezTo>
                  <a:lnTo>
                    <a:pt x="10021" y="13426"/>
                  </a:lnTo>
                  <a:cubicBezTo>
                    <a:pt x="26314" y="4691"/>
                    <a:pt x="44497" y="82"/>
                    <a:pt x="62983" y="0"/>
                  </a:cubicBezTo>
                  <a:cubicBezTo>
                    <a:pt x="71565" y="-23"/>
                    <a:pt x="80103" y="1204"/>
                    <a:pt x="88331" y="3641"/>
                  </a:cubicBezTo>
                  <a:cubicBezTo>
                    <a:pt x="95974" y="5867"/>
                    <a:pt x="103109" y="9564"/>
                    <a:pt x="109336" y="14525"/>
                  </a:cubicBezTo>
                  <a:cubicBezTo>
                    <a:pt x="115358" y="19443"/>
                    <a:pt x="120240" y="25610"/>
                    <a:pt x="123647" y="32599"/>
                  </a:cubicBezTo>
                  <a:cubicBezTo>
                    <a:pt x="127360" y="40530"/>
                    <a:pt x="129189" y="49213"/>
                    <a:pt x="128989" y="57969"/>
                  </a:cubicBezTo>
                  <a:cubicBezTo>
                    <a:pt x="128989" y="91155"/>
                    <a:pt x="113007" y="111794"/>
                    <a:pt x="80141" y="121052"/>
                  </a:cubicBezTo>
                  <a:lnTo>
                    <a:pt x="78195" y="121594"/>
                  </a:lnTo>
                  <a:lnTo>
                    <a:pt x="78195" y="126715"/>
                  </a:lnTo>
                  <a:lnTo>
                    <a:pt x="80569" y="126990"/>
                  </a:lnTo>
                  <a:cubicBezTo>
                    <a:pt x="88378" y="127852"/>
                    <a:pt x="96018" y="129866"/>
                    <a:pt x="103237" y="132966"/>
                  </a:cubicBezTo>
                  <a:cubicBezTo>
                    <a:pt x="109990" y="135850"/>
                    <a:pt x="116145" y="139967"/>
                    <a:pt x="121387" y="145109"/>
                  </a:cubicBezTo>
                  <a:cubicBezTo>
                    <a:pt x="126578" y="150292"/>
                    <a:pt x="130697" y="156447"/>
                    <a:pt x="133508" y="163221"/>
                  </a:cubicBezTo>
                  <a:cubicBezTo>
                    <a:pt x="136553" y="170693"/>
                    <a:pt x="138064" y="178700"/>
                    <a:pt x="137950" y="186768"/>
                  </a:cubicBezTo>
                  <a:cubicBezTo>
                    <a:pt x="138151" y="197535"/>
                    <a:pt x="135917" y="208209"/>
                    <a:pt x="131416" y="217992"/>
                  </a:cubicBezTo>
                  <a:cubicBezTo>
                    <a:pt x="127213" y="226850"/>
                    <a:pt x="121104" y="234669"/>
                    <a:pt x="113526" y="240890"/>
                  </a:cubicBezTo>
                  <a:cubicBezTo>
                    <a:pt x="105595" y="247281"/>
                    <a:pt x="96518" y="252102"/>
                    <a:pt x="86782" y="255094"/>
                  </a:cubicBezTo>
                  <a:cubicBezTo>
                    <a:pt x="76122" y="258389"/>
                    <a:pt x="65020" y="260026"/>
                    <a:pt x="53863" y="259948"/>
                  </a:cubicBezTo>
                  <a:close/>
                </a:path>
              </a:pathLst>
            </a:custGeom>
            <a:grpFill/>
            <a:ln w="7541" cap="flat">
              <a:noFill/>
              <a:prstDash val="solid"/>
              <a:miter/>
            </a:ln>
          </p:spPr>
          <p:txBody>
            <a:bodyPr rtlCol="1" anchor="ctr"/>
            <a:lstStyle/>
            <a:p>
              <a:endParaRPr lang="he-IL" dirty="0"/>
            </a:p>
          </p:txBody>
        </p:sp>
      </p:grpSp>
      <p:pic>
        <p:nvPicPr>
          <p:cNvPr id="14" name="גרפיקה 13" descr="תג 1 קו מיתאר">
            <a:extLst>
              <a:ext uri="{FF2B5EF4-FFF2-40B4-BE49-F238E27FC236}">
                <a16:creationId xmlns:a16="http://schemas.microsoft.com/office/drawing/2014/main" id="{B5E589F2-E21A-B860-BE7E-EF29ED52EE3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305714" y="2099918"/>
            <a:ext cx="727542" cy="727542"/>
          </a:xfrm>
          <a:prstGeom prst="rect">
            <a:avLst/>
          </a:prstGeom>
        </p:spPr>
      </p:pic>
      <p:pic>
        <p:nvPicPr>
          <p:cNvPr id="15" name="גרפיקה 14" descr="תג קו מיתאר">
            <a:extLst>
              <a:ext uri="{FF2B5EF4-FFF2-40B4-BE49-F238E27FC236}">
                <a16:creationId xmlns:a16="http://schemas.microsoft.com/office/drawing/2014/main" id="{7F5B95F8-4382-07A1-4F9C-B0B0BFD77C9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278983" y="2849072"/>
            <a:ext cx="756173" cy="756173"/>
          </a:xfrm>
          <a:prstGeom prst="rect">
            <a:avLst/>
          </a:prstGeom>
        </p:spPr>
      </p:pic>
      <p:pic>
        <p:nvPicPr>
          <p:cNvPr id="16" name="גרפיקה 15" descr="תג 5 קו מיתאר">
            <a:extLst>
              <a:ext uri="{FF2B5EF4-FFF2-40B4-BE49-F238E27FC236}">
                <a16:creationId xmlns:a16="http://schemas.microsoft.com/office/drawing/2014/main" id="{E62D60D7-FA39-B3A0-6F2C-B933B0F9806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1289073" y="5277017"/>
            <a:ext cx="735995" cy="735995"/>
          </a:xfrm>
          <a:prstGeom prst="rect">
            <a:avLst/>
          </a:prstGeom>
        </p:spPr>
      </p:pic>
    </p:spTree>
    <p:extLst>
      <p:ext uri="{BB962C8B-B14F-4D97-AF65-F5344CB8AC3E}">
        <p14:creationId xmlns:p14="http://schemas.microsoft.com/office/powerpoint/2010/main" val="813865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mage60.jpeg" descr="תמונה שמכילה בתוך מבנה&#10;&#10;התיאור נוצר באופן אוטומטי">
            <a:extLst>
              <a:ext uri="{FF2B5EF4-FFF2-40B4-BE49-F238E27FC236}">
                <a16:creationId xmlns:a16="http://schemas.microsoft.com/office/drawing/2014/main" id="{52C842D1-0CC4-E29C-5F40-BBB619F24FBB}"/>
              </a:ext>
            </a:extLst>
          </p:cNvPr>
          <p:cNvPicPr>
            <a:picLocks noChangeAspect="1"/>
          </p:cNvPicPr>
          <p:nvPr/>
        </p:nvPicPr>
        <p:blipFill>
          <a:blip r:embed="rId2" cstate="print"/>
          <a:srcRect t="19"/>
          <a:stretch/>
        </p:blipFill>
        <p:spPr>
          <a:xfrm>
            <a:off x="20" y="1282"/>
            <a:ext cx="12191980" cy="6856718"/>
          </a:xfrm>
          <a:prstGeom prst="rect">
            <a:avLst/>
          </a:prstGeom>
        </p:spPr>
      </p:pic>
      <p:sp>
        <p:nvSpPr>
          <p:cNvPr id="4" name="תיבת טקסט 3">
            <a:extLst>
              <a:ext uri="{FF2B5EF4-FFF2-40B4-BE49-F238E27FC236}">
                <a16:creationId xmlns:a16="http://schemas.microsoft.com/office/drawing/2014/main" id="{5B2E7237-2D7A-4D29-3B93-A6F59CD2FFDD}"/>
              </a:ext>
            </a:extLst>
          </p:cNvPr>
          <p:cNvSpPr txBox="1"/>
          <p:nvPr/>
        </p:nvSpPr>
        <p:spPr>
          <a:xfrm>
            <a:off x="8001002" y="1063319"/>
            <a:ext cx="3848100" cy="2651431"/>
          </a:xfrm>
          <a:prstGeom prst="rect">
            <a:avLst/>
          </a:prstGeom>
          <a:noFill/>
        </p:spPr>
        <p:txBody>
          <a:bodyPr wrap="square">
            <a:spAutoFit/>
          </a:bodyPr>
          <a:lstStyle/>
          <a:p>
            <a:pPr algn="l"/>
            <a:r>
              <a:rPr lang="en-US" sz="2000" b="1" dirty="0">
                <a:solidFill>
                  <a:srgbClr val="002060"/>
                </a:solidFill>
              </a:rPr>
              <a:t>Richard Lavoie</a:t>
            </a:r>
          </a:p>
          <a:p>
            <a:pPr>
              <a:lnSpc>
                <a:spcPct val="150000"/>
              </a:lnSpc>
            </a:pPr>
            <a:r>
              <a:rPr lang="he-IL" sz="2000" dirty="0">
                <a:solidFill>
                  <a:srgbClr val="002060"/>
                </a:solidFill>
              </a:rPr>
              <a:t>משווה חיזוקים חיוביים לאסימונים של משחק פוקר וטוען שבכל פעם שהורה או כל מבוגר אחר, נותן לילד חיזוק חיובי הוא בעצם מוסיף לו עוד אסימונים למשחק.</a:t>
            </a:r>
          </a:p>
        </p:txBody>
      </p:sp>
      <p:sp>
        <p:nvSpPr>
          <p:cNvPr id="6" name="תיבת טקסט 5">
            <a:extLst>
              <a:ext uri="{FF2B5EF4-FFF2-40B4-BE49-F238E27FC236}">
                <a16:creationId xmlns:a16="http://schemas.microsoft.com/office/drawing/2014/main" id="{1ABDC2FE-6772-D195-E68B-B8E44853CB20}"/>
              </a:ext>
            </a:extLst>
          </p:cNvPr>
          <p:cNvSpPr txBox="1"/>
          <p:nvPr/>
        </p:nvSpPr>
        <p:spPr>
          <a:xfrm>
            <a:off x="0" y="1895386"/>
            <a:ext cx="3676650" cy="2989986"/>
          </a:xfrm>
          <a:prstGeom prst="rect">
            <a:avLst/>
          </a:prstGeom>
          <a:noFill/>
        </p:spPr>
        <p:txBody>
          <a:bodyPr wrap="square">
            <a:spAutoFit/>
          </a:bodyPr>
          <a:lstStyle/>
          <a:p>
            <a:pPr algn="ctr">
              <a:lnSpc>
                <a:spcPct val="150000"/>
              </a:lnSpc>
            </a:pPr>
            <a:r>
              <a:rPr lang="he-IL" sz="2000" dirty="0">
                <a:solidFill>
                  <a:srgbClr val="002060"/>
                </a:solidFill>
              </a:rPr>
              <a:t>לדבריו תפקידו של הורה הוא בסופו של דבר פשוט ומתמצה בדבר הבא-</a:t>
            </a:r>
          </a:p>
          <a:p>
            <a:pPr algn="ctr">
              <a:lnSpc>
                <a:spcPct val="150000"/>
              </a:lnSpc>
            </a:pPr>
            <a:endParaRPr lang="he-IL" sz="800" dirty="0">
              <a:solidFill>
                <a:srgbClr val="002060"/>
              </a:solidFill>
            </a:endParaRPr>
          </a:p>
          <a:p>
            <a:pPr algn="ctr">
              <a:lnSpc>
                <a:spcPct val="150000"/>
              </a:lnSpc>
            </a:pPr>
            <a:r>
              <a:rPr lang="he-IL" sz="2000" b="1" dirty="0">
                <a:solidFill>
                  <a:srgbClr val="002060"/>
                </a:solidFill>
                <a:effectLst>
                  <a:outerShdw blurRad="38100" dist="38100" dir="2700000" algn="tl">
                    <a:srgbClr val="000000">
                      <a:alpha val="43137"/>
                    </a:srgbClr>
                  </a:outerShdw>
                </a:effectLst>
              </a:rPr>
              <a:t>עליו לדאוג בסך הכול שבכל יום הילד שלו ילך לישון עם יותר אסימונים מכפי שהיו לו כשקם בבוקר</a:t>
            </a:r>
          </a:p>
        </p:txBody>
      </p:sp>
      <p:sp>
        <p:nvSpPr>
          <p:cNvPr id="8" name="תיבת טקסט 7">
            <a:extLst>
              <a:ext uri="{FF2B5EF4-FFF2-40B4-BE49-F238E27FC236}">
                <a16:creationId xmlns:a16="http://schemas.microsoft.com/office/drawing/2014/main" id="{FA11A4EB-4171-157A-7314-AF151248C9D2}"/>
              </a:ext>
            </a:extLst>
          </p:cNvPr>
          <p:cNvSpPr txBox="1"/>
          <p:nvPr/>
        </p:nvSpPr>
        <p:spPr>
          <a:xfrm>
            <a:off x="3943349" y="292660"/>
            <a:ext cx="3223569" cy="523220"/>
          </a:xfrm>
          <a:prstGeom prst="rect">
            <a:avLst/>
          </a:prstGeom>
          <a:solidFill>
            <a:schemeClr val="tx2">
              <a:lumMod val="50000"/>
              <a:lumOff val="50000"/>
            </a:schemeClr>
          </a:solidFill>
          <a:effectLst>
            <a:softEdge rad="63500"/>
          </a:effectLst>
        </p:spPr>
        <p:txBody>
          <a:bodyPr wrap="square">
            <a:spAutoFit/>
          </a:bodyPr>
          <a:lstStyle/>
          <a:p>
            <a:r>
              <a:rPr kumimoji="0" lang="he-IL" sz="2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a:t>
            </a:r>
            <a:r>
              <a:rPr kumimoji="0" lang="he-IL" sz="2800" b="0" i="0" u="none" strike="noStrike" kern="1200" cap="none" spc="0" normalizeH="0" baseline="0" noProof="0" dirty="0">
                <a:ln>
                  <a:noFill/>
                </a:ln>
                <a:solidFill>
                  <a:schemeClr val="bg1"/>
                </a:solidFill>
                <a:effectLst/>
                <a:uLnTx/>
                <a:uFillTx/>
                <a:latin typeface="Aptos" panose="02110004020202020204"/>
                <a:ea typeface="+mn-ea"/>
                <a:cs typeface="Arial" panose="020B0604020202020204" pitchFamily="34" charset="0"/>
              </a:rPr>
              <a:t>ועוד טיפ קטן לסיום...</a:t>
            </a:r>
            <a:endParaRPr lang="he-IL" dirty="0">
              <a:solidFill>
                <a:schemeClr val="bg1"/>
              </a:solidFill>
            </a:endParaRPr>
          </a:p>
        </p:txBody>
      </p:sp>
    </p:spTree>
    <p:extLst>
      <p:ext uri="{BB962C8B-B14F-4D97-AF65-F5344CB8AC3E}">
        <p14:creationId xmlns:p14="http://schemas.microsoft.com/office/powerpoint/2010/main" val="1580490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Rectangle 29">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a:extLst>
              <a:ext uri="{FF2B5EF4-FFF2-40B4-BE49-F238E27FC236}">
                <a16:creationId xmlns:a16="http://schemas.microsoft.com/office/drawing/2014/main" id="{42EB73EE-A6B4-F0BB-E90E-8E47DA33C0FB}"/>
              </a:ext>
            </a:extLst>
          </p:cNvPr>
          <p:cNvSpPr>
            <a:spLocks noGrp="1"/>
          </p:cNvSpPr>
          <p:nvPr>
            <p:ph type="title"/>
          </p:nvPr>
        </p:nvSpPr>
        <p:spPr>
          <a:xfrm>
            <a:off x="293741" y="333206"/>
            <a:ext cx="3313471" cy="5954753"/>
          </a:xfrm>
        </p:spPr>
        <p:txBody>
          <a:bodyPr vert="horz" lIns="91440" tIns="45720" rIns="91440" bIns="45720" rtlCol="0" anchor="b">
            <a:noAutofit/>
          </a:bodyPr>
          <a:lstStyle/>
          <a:p>
            <a:pPr algn="ctr">
              <a:lnSpc>
                <a:spcPct val="150000"/>
              </a:lnSpc>
            </a:pPr>
            <a:r>
              <a:rPr lang="en-US" sz="5400" dirty="0">
                <a:solidFill>
                  <a:schemeClr val="bg2"/>
                </a:solidFill>
              </a:rPr>
              <a:t> </a:t>
            </a:r>
            <a:r>
              <a:rPr lang="he-IL" sz="5400" dirty="0">
                <a:solidFill>
                  <a:schemeClr val="bg2"/>
                </a:solidFill>
              </a:rPr>
              <a:t>חמישה</a:t>
            </a:r>
            <a:br>
              <a:rPr lang="he-IL" sz="5400" dirty="0">
                <a:solidFill>
                  <a:schemeClr val="bg2"/>
                </a:solidFill>
              </a:rPr>
            </a:br>
            <a:r>
              <a:rPr lang="he-IL" sz="5400" dirty="0">
                <a:solidFill>
                  <a:schemeClr val="bg2"/>
                </a:solidFill>
              </a:rPr>
              <a:t>עקרונות </a:t>
            </a:r>
            <a:br>
              <a:rPr lang="he-IL" sz="5400" dirty="0">
                <a:solidFill>
                  <a:schemeClr val="bg2"/>
                </a:solidFill>
              </a:rPr>
            </a:br>
            <a:r>
              <a:rPr lang="he-IL" sz="5400" dirty="0">
                <a:solidFill>
                  <a:schemeClr val="bg2"/>
                </a:solidFill>
              </a:rPr>
              <a:t>מנחים</a:t>
            </a:r>
            <a:br>
              <a:rPr lang="he-IL" sz="5400" dirty="0">
                <a:solidFill>
                  <a:schemeClr val="bg2"/>
                </a:solidFill>
              </a:rPr>
            </a:br>
            <a:r>
              <a:rPr lang="he-IL" sz="5400" dirty="0">
                <a:solidFill>
                  <a:schemeClr val="bg2"/>
                </a:solidFill>
              </a:rPr>
              <a:t>להורות</a:t>
            </a:r>
            <a:br>
              <a:rPr lang="he-IL" sz="5400" dirty="0">
                <a:solidFill>
                  <a:schemeClr val="bg2"/>
                </a:solidFill>
              </a:rPr>
            </a:br>
            <a:r>
              <a:rPr lang="he-IL" sz="5400" dirty="0">
                <a:solidFill>
                  <a:schemeClr val="bg2"/>
                </a:solidFill>
              </a:rPr>
              <a:t>טובה דיה</a:t>
            </a:r>
            <a:endParaRPr lang="en-US" sz="5400" kern="1200" dirty="0">
              <a:solidFill>
                <a:schemeClr val="bg2">
                  <a:lumMod val="25000"/>
                </a:schemeClr>
              </a:solidFill>
              <a:latin typeface="+mj-lt"/>
              <a:ea typeface="+mj-ea"/>
              <a:cs typeface="+mj-cs"/>
            </a:endParaRPr>
          </a:p>
        </p:txBody>
      </p:sp>
      <p:graphicFrame>
        <p:nvGraphicFramePr>
          <p:cNvPr id="16" name="תיבת טקסט 3">
            <a:extLst>
              <a:ext uri="{FF2B5EF4-FFF2-40B4-BE49-F238E27FC236}">
                <a16:creationId xmlns:a16="http://schemas.microsoft.com/office/drawing/2014/main" id="{A7DBD6F4-40B7-857C-C464-21CC56856753}"/>
              </a:ext>
            </a:extLst>
          </p:cNvPr>
          <p:cNvGraphicFramePr/>
          <p:nvPr>
            <p:extLst>
              <p:ext uri="{D42A27DB-BD31-4B8C-83A1-F6EECF244321}">
                <p14:modId xmlns:p14="http://schemas.microsoft.com/office/powerpoint/2010/main" val="752077632"/>
              </p:ext>
            </p:extLst>
          </p:nvPr>
        </p:nvGraphicFramePr>
        <p:xfrm>
          <a:off x="4077952" y="157316"/>
          <a:ext cx="7996063" cy="65974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תיבת טקסט 8">
            <a:extLst>
              <a:ext uri="{FF2B5EF4-FFF2-40B4-BE49-F238E27FC236}">
                <a16:creationId xmlns:a16="http://schemas.microsoft.com/office/drawing/2014/main" id="{C52AEB94-628F-F780-D51F-F0069EC5EE2D}"/>
              </a:ext>
            </a:extLst>
          </p:cNvPr>
          <p:cNvSpPr txBox="1"/>
          <p:nvPr/>
        </p:nvSpPr>
        <p:spPr>
          <a:xfrm>
            <a:off x="4077941" y="724421"/>
            <a:ext cx="7493932" cy="830997"/>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600"/>
              </a:spcAft>
              <a:buClrTx/>
              <a:buSzTx/>
              <a:buFontTx/>
              <a:buNone/>
              <a:tabLst/>
              <a:defRPr/>
            </a:pPr>
            <a:r>
              <a:rPr kumimoji="0" lang="he-IL" sz="1600" b="0" i="0" u="none" strike="noStrike" kern="1200" cap="none" spc="0" normalizeH="0" baseline="0" noProof="0" dirty="0">
                <a:ln>
                  <a:noFill/>
                </a:ln>
                <a:solidFill>
                  <a:srgbClr val="E8E8E8"/>
                </a:solidFill>
                <a:effectLst/>
                <a:uLnTx/>
                <a:uFillTx/>
                <a:latin typeface="Aptos" panose="02110004020202020204"/>
                <a:ea typeface="+mn-ea"/>
                <a:cs typeface="Arial" panose="020B0604020202020204" pitchFamily="34" charset="0"/>
              </a:rPr>
              <a:t>תיאוריות פסיכולוגיות התפתחותיות מתייחסות לעולם הפנימי של הילד כאל "המקום" בנפש של כל אחד מאתנו שבו הפנמנו את הדמויות שהיטיבו אתנו וענו בצורה טובה דייה על הצרכים ההתפתחותיים שלנו.</a:t>
            </a:r>
          </a:p>
        </p:txBody>
      </p:sp>
      <p:sp>
        <p:nvSpPr>
          <p:cNvPr id="13" name="תיבת טקסט 12">
            <a:extLst>
              <a:ext uri="{FF2B5EF4-FFF2-40B4-BE49-F238E27FC236}">
                <a16:creationId xmlns:a16="http://schemas.microsoft.com/office/drawing/2014/main" id="{AB431E6B-E958-DE7F-4729-A526945F61EB}"/>
              </a:ext>
            </a:extLst>
          </p:cNvPr>
          <p:cNvSpPr txBox="1"/>
          <p:nvPr/>
        </p:nvSpPr>
        <p:spPr>
          <a:xfrm>
            <a:off x="4077941" y="1808932"/>
            <a:ext cx="4849749" cy="830997"/>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600"/>
              </a:spcAft>
              <a:buClrTx/>
              <a:buSzTx/>
              <a:buFontTx/>
              <a:buNone/>
              <a:tabLst/>
              <a:defRPr/>
            </a:pPr>
            <a:r>
              <a:rPr kumimoji="0" lang="he-IL" sz="1600" b="0" i="0" u="none" strike="noStrike" kern="1200" cap="none" spc="0" normalizeH="0" baseline="0" noProof="0" dirty="0">
                <a:ln>
                  <a:noFill/>
                </a:ln>
                <a:solidFill>
                  <a:srgbClr val="E8E8E8"/>
                </a:solidFill>
                <a:effectLst/>
                <a:uLnTx/>
                <a:uFillTx/>
                <a:latin typeface="Aptos" panose="02110004020202020204"/>
                <a:ea typeface="+mn-ea"/>
                <a:cs typeface="Arial" panose="020B0604020202020204" pitchFamily="34" charset="0"/>
              </a:rPr>
              <a:t>התנהגות אנושית משתנה לכיוון הרצוי בתוך זמן קצר ונשארת קבועה ויציבה באמצעות חיזוקים חיוביים ועידוד ואינה משתנה בעקבות ביקורת וענישה.</a:t>
            </a:r>
          </a:p>
        </p:txBody>
      </p:sp>
      <p:sp>
        <p:nvSpPr>
          <p:cNvPr id="17" name="תיבת טקסט 16">
            <a:extLst>
              <a:ext uri="{FF2B5EF4-FFF2-40B4-BE49-F238E27FC236}">
                <a16:creationId xmlns:a16="http://schemas.microsoft.com/office/drawing/2014/main" id="{10C39A44-407D-522B-882B-B8C733D2336F}"/>
              </a:ext>
            </a:extLst>
          </p:cNvPr>
          <p:cNvSpPr txBox="1"/>
          <p:nvPr/>
        </p:nvSpPr>
        <p:spPr>
          <a:xfrm>
            <a:off x="4077941" y="2770711"/>
            <a:ext cx="3442433" cy="1246495"/>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600"/>
              </a:spcAft>
              <a:buClrTx/>
              <a:buSzTx/>
              <a:buFontTx/>
              <a:buNone/>
              <a:tabLst/>
              <a:defRPr/>
            </a:pPr>
            <a:r>
              <a:rPr kumimoji="0" lang="he-IL" sz="1500" b="0" i="0" u="none" strike="noStrike" kern="1200" cap="none" spc="0" normalizeH="0" baseline="0" noProof="0" dirty="0">
                <a:ln>
                  <a:noFill/>
                </a:ln>
                <a:solidFill>
                  <a:srgbClr val="E8E8E8"/>
                </a:solidFill>
                <a:effectLst/>
                <a:uLnTx/>
                <a:uFillTx/>
                <a:latin typeface="Aptos" panose="02110004020202020204"/>
                <a:ea typeface="+mn-ea"/>
                <a:cs typeface="Arial" panose="020B0604020202020204" pitchFamily="34" charset="0"/>
              </a:rPr>
              <a:t>נמצא שיש דרך יעילה למתן הוראות בצורה אפקטיבית לילדים  המאפשרת לילד להרגיש שיש לו יכולת השפעה מבלי לוותר על הכורח ההתפתחותי בהצבת גבולות, הפנמת סמכות הורית ורכישת תהליכי סוציאליזציה.</a:t>
            </a:r>
          </a:p>
        </p:txBody>
      </p:sp>
      <p:sp>
        <p:nvSpPr>
          <p:cNvPr id="19" name="תיבת טקסט 18">
            <a:extLst>
              <a:ext uri="{FF2B5EF4-FFF2-40B4-BE49-F238E27FC236}">
                <a16:creationId xmlns:a16="http://schemas.microsoft.com/office/drawing/2014/main" id="{0DB4D048-9CE7-2567-FD8F-822BCBC203F0}"/>
              </a:ext>
            </a:extLst>
          </p:cNvPr>
          <p:cNvSpPr txBox="1"/>
          <p:nvPr/>
        </p:nvSpPr>
        <p:spPr>
          <a:xfrm>
            <a:off x="4037825" y="4138162"/>
            <a:ext cx="2854588" cy="1400383"/>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buClrTx/>
              <a:buSzTx/>
              <a:buFontTx/>
              <a:buNone/>
              <a:tabLst/>
              <a:defRPr/>
            </a:pPr>
            <a:r>
              <a:rPr kumimoji="0" lang="he-IL" sz="1600" b="0" i="0" u="none" strike="noStrike" kern="1200" cap="none" spc="0" normalizeH="0" baseline="0" noProof="0" dirty="0">
                <a:ln>
                  <a:noFill/>
                </a:ln>
                <a:solidFill>
                  <a:schemeClr val="bg1"/>
                </a:solidFill>
                <a:effectLst/>
                <a:uLnTx/>
                <a:uFillTx/>
                <a:latin typeface="Aptos" panose="02110004020202020204"/>
                <a:ea typeface="+mn-ea"/>
                <a:cs typeface="Arial" panose="020B0604020202020204" pitchFamily="34" charset="0"/>
              </a:rPr>
              <a:t>תגובה - </a:t>
            </a:r>
            <a:r>
              <a:rPr kumimoji="0" lang="he-IL" sz="1400" b="0" i="0" u="none" strike="noStrike" kern="1200" cap="none" spc="0" normalizeH="0" baseline="0" noProof="0" dirty="0">
                <a:ln>
                  <a:noFill/>
                </a:ln>
                <a:solidFill>
                  <a:schemeClr val="bg1"/>
                </a:solidFill>
                <a:effectLst/>
                <a:uLnTx/>
                <a:uFillTx/>
                <a:latin typeface="Aptos" panose="02110004020202020204"/>
                <a:ea typeface="+mn-ea"/>
                <a:cs typeface="Arial" panose="020B0604020202020204" pitchFamily="34" charset="0"/>
              </a:rPr>
              <a:t>תוצאה למעשים/התנהגות ע"מ ללמד שההתנהגות אינה רצויה.</a:t>
            </a:r>
          </a:p>
          <a:p>
            <a:pPr marL="0" marR="0" lvl="0" indent="0" algn="r" defTabSz="914400" rtl="1" eaLnBrk="1" fontAlgn="auto" latinLnBrk="0" hangingPunct="1">
              <a:lnSpc>
                <a:spcPct val="100000"/>
              </a:lnSpc>
              <a:spcBef>
                <a:spcPts val="0"/>
              </a:spcBef>
              <a:spcAft>
                <a:spcPts val="600"/>
              </a:spcAft>
              <a:buClrTx/>
              <a:buSzTx/>
              <a:buFontTx/>
              <a:buNone/>
              <a:tabLst/>
              <a:defRPr/>
            </a:pPr>
            <a:endParaRPr kumimoji="0" lang="he-IL" sz="400" b="0" i="0" u="none" strike="noStrike" kern="1200" cap="none" spc="0" normalizeH="0" baseline="0" noProof="0" dirty="0">
              <a:ln>
                <a:noFill/>
              </a:ln>
              <a:solidFill>
                <a:schemeClr val="bg1"/>
              </a:solidFill>
              <a:effectLst/>
              <a:uLnTx/>
              <a:uFillTx/>
              <a:latin typeface="Aptos" panose="02110004020202020204"/>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600"/>
              </a:spcAft>
              <a:buClrTx/>
              <a:buSzTx/>
              <a:buFontTx/>
              <a:buNone/>
              <a:tabLst/>
              <a:defRPr/>
            </a:pPr>
            <a:r>
              <a:rPr kumimoji="0" lang="he-IL" sz="1600" b="0" i="0" u="none" strike="noStrike" kern="1200" cap="none" spc="0" normalizeH="0" baseline="0" noProof="0" dirty="0">
                <a:ln>
                  <a:noFill/>
                </a:ln>
                <a:solidFill>
                  <a:schemeClr val="bg1"/>
                </a:solidFill>
                <a:effectLst/>
                <a:uLnTx/>
                <a:uFillTx/>
                <a:latin typeface="Aptos" panose="02110004020202020204"/>
                <a:ea typeface="+mn-ea"/>
                <a:cs typeface="Arial" panose="020B0604020202020204" pitchFamily="34" charset="0"/>
              </a:rPr>
              <a:t>ענישה - </a:t>
            </a:r>
            <a:r>
              <a:rPr kumimoji="0" lang="he-IL" sz="1400" b="0" i="0" u="none" strike="noStrike" kern="1200" cap="none" spc="0" normalizeH="0" baseline="0" noProof="0" dirty="0">
                <a:ln>
                  <a:noFill/>
                </a:ln>
                <a:solidFill>
                  <a:schemeClr val="bg1"/>
                </a:solidFill>
                <a:effectLst/>
                <a:uLnTx/>
                <a:uFillTx/>
                <a:latin typeface="Aptos" panose="02110004020202020204"/>
                <a:ea typeface="+mn-ea"/>
                <a:cs typeface="Arial" panose="020B0604020202020204" pitchFamily="34" charset="0"/>
              </a:rPr>
              <a:t>תגובה להתנהגות שלילית במטרה להשיג הרתעה ולהחזיר למבוגר תחושת ערך עצמי ומסוגלות</a:t>
            </a:r>
            <a:r>
              <a:rPr kumimoji="0" lang="he-IL" sz="1600" b="0" i="0" u="none" strike="noStrike" kern="1200" cap="none" spc="0" normalizeH="0" baseline="0" noProof="0" dirty="0">
                <a:ln>
                  <a:noFill/>
                </a:ln>
                <a:solidFill>
                  <a:schemeClr val="bg1"/>
                </a:solidFill>
                <a:effectLst/>
                <a:uLnTx/>
                <a:uFillTx/>
                <a:latin typeface="Aptos" panose="02110004020202020204"/>
                <a:ea typeface="+mn-ea"/>
                <a:cs typeface="Arial" panose="020B0604020202020204" pitchFamily="34" charset="0"/>
              </a:rPr>
              <a:t>.</a:t>
            </a:r>
            <a:endParaRPr kumimoji="0" lang="he-IL" sz="1400" b="0" i="0" u="none" strike="noStrike" kern="1200" cap="none" spc="0" normalizeH="0" baseline="0" noProof="0" dirty="0">
              <a:ln>
                <a:noFill/>
              </a:ln>
              <a:solidFill>
                <a:schemeClr val="bg1"/>
              </a:solidFill>
              <a:effectLst/>
              <a:uLnTx/>
              <a:uFillTx/>
              <a:latin typeface="Aptos" panose="02110004020202020204"/>
              <a:ea typeface="+mn-ea"/>
              <a:cs typeface="Arial" panose="020B0604020202020204" pitchFamily="34" charset="0"/>
            </a:endParaRPr>
          </a:p>
        </p:txBody>
      </p:sp>
      <p:sp>
        <p:nvSpPr>
          <p:cNvPr id="3" name="תיבת טקסט 2">
            <a:extLst>
              <a:ext uri="{FF2B5EF4-FFF2-40B4-BE49-F238E27FC236}">
                <a16:creationId xmlns:a16="http://schemas.microsoft.com/office/drawing/2014/main" id="{2FF4E7A7-FD9C-2336-34CB-051E032862CB}"/>
              </a:ext>
            </a:extLst>
          </p:cNvPr>
          <p:cNvSpPr txBox="1"/>
          <p:nvPr/>
        </p:nvSpPr>
        <p:spPr>
          <a:xfrm>
            <a:off x="4077941" y="5835945"/>
            <a:ext cx="2932459" cy="784830"/>
          </a:xfrm>
          <a:prstGeom prst="rect">
            <a:avLst/>
          </a:prstGeom>
          <a:noFill/>
        </p:spPr>
        <p:txBody>
          <a:bodyPr wrap="square">
            <a:spAutoFit/>
          </a:bodyPr>
          <a:lstStyle/>
          <a:p>
            <a:pPr>
              <a:spcAft>
                <a:spcPts val="600"/>
              </a:spcAft>
            </a:pPr>
            <a:r>
              <a:rPr lang="he-IL" sz="1500" dirty="0">
                <a:solidFill>
                  <a:schemeClr val="bg2"/>
                </a:solidFill>
              </a:rPr>
              <a:t>תחושת הביטחון </a:t>
            </a:r>
            <a:r>
              <a:rPr lang="he-IL" sz="1500" dirty="0" err="1">
                <a:solidFill>
                  <a:schemeClr val="bg2"/>
                </a:solidFill>
              </a:rPr>
              <a:t>נבנת</a:t>
            </a:r>
            <a:r>
              <a:rPr lang="he-IL" sz="1500" dirty="0">
                <a:solidFill>
                  <a:schemeClr val="bg2"/>
                </a:solidFill>
              </a:rPr>
              <a:t> על בסיס היכולת לנבא את הצפוי, מתוך שגרה וגבולות ברורים.</a:t>
            </a:r>
          </a:p>
        </p:txBody>
      </p:sp>
    </p:spTree>
    <p:extLst>
      <p:ext uri="{BB962C8B-B14F-4D97-AF65-F5344CB8AC3E}">
        <p14:creationId xmlns:p14="http://schemas.microsoft.com/office/powerpoint/2010/main" val="2877216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תיבת טקסט 6">
            <a:extLst>
              <a:ext uri="{FF2B5EF4-FFF2-40B4-BE49-F238E27FC236}">
                <a16:creationId xmlns:a16="http://schemas.microsoft.com/office/drawing/2014/main" id="{406A140A-4AE0-09E4-D57A-DBE3C8DDB790}"/>
              </a:ext>
            </a:extLst>
          </p:cNvPr>
          <p:cNvSpPr txBox="1"/>
          <p:nvPr/>
        </p:nvSpPr>
        <p:spPr>
          <a:xfrm>
            <a:off x="422787" y="814133"/>
            <a:ext cx="11533238" cy="1785104"/>
          </a:xfrm>
          <a:prstGeom prst="rect">
            <a:avLst/>
          </a:prstGeom>
          <a:noFill/>
        </p:spPr>
        <p:txBody>
          <a:bodyPr wrap="square" rtlCol="1">
            <a:spAutoFit/>
          </a:bodyPr>
          <a:lstStyle/>
          <a:p>
            <a:pPr>
              <a:lnSpc>
                <a:spcPct val="150000"/>
              </a:lnSpc>
              <a:spcBef>
                <a:spcPts val="1200"/>
              </a:spcBef>
            </a:pPr>
            <a:r>
              <a:rPr lang="he-IL" dirty="0"/>
              <a:t>התפתחותו הרגשית של האדם ויכולתו ליצור קשרים בריאים במהלך חייו, מושפעת משמעותית מטיב המענים שקיבל בילדותו עבור ארבעת הצרכים הפסיכולוגיים האוניברסליים:</a:t>
            </a:r>
          </a:p>
          <a:p>
            <a:endParaRPr lang="he-IL" dirty="0"/>
          </a:p>
          <a:p>
            <a:endParaRPr lang="he-IL" dirty="0"/>
          </a:p>
          <a:p>
            <a:pPr algn="ctr"/>
            <a:r>
              <a:rPr lang="he-IL" sz="2000" dirty="0"/>
              <a:t>אהבה                שייכות                  ביטחון                ערך/משמעות</a:t>
            </a:r>
          </a:p>
        </p:txBody>
      </p:sp>
      <p:pic>
        <p:nvPicPr>
          <p:cNvPr id="2" name="תמונה 1">
            <a:extLst>
              <a:ext uri="{FF2B5EF4-FFF2-40B4-BE49-F238E27FC236}">
                <a16:creationId xmlns:a16="http://schemas.microsoft.com/office/drawing/2014/main" id="{9EE25C3C-D410-A406-E911-60B4C185D6B6}"/>
              </a:ext>
            </a:extLst>
          </p:cNvPr>
          <p:cNvPicPr>
            <a:picLocks noChangeAspect="1"/>
          </p:cNvPicPr>
          <p:nvPr/>
        </p:nvPicPr>
        <p:blipFill>
          <a:blip r:embed="rId2"/>
          <a:stretch>
            <a:fillRect/>
          </a:stretch>
        </p:blipFill>
        <p:spPr>
          <a:xfrm>
            <a:off x="8934759" y="1668021"/>
            <a:ext cx="729953" cy="590914"/>
          </a:xfrm>
          <a:prstGeom prst="rect">
            <a:avLst/>
          </a:prstGeom>
        </p:spPr>
      </p:pic>
      <p:pic>
        <p:nvPicPr>
          <p:cNvPr id="3" name="תמונה 2">
            <a:extLst>
              <a:ext uri="{FF2B5EF4-FFF2-40B4-BE49-F238E27FC236}">
                <a16:creationId xmlns:a16="http://schemas.microsoft.com/office/drawing/2014/main" id="{D2D421FC-E9D3-8C44-BF55-1C11BF1C04DB}"/>
              </a:ext>
            </a:extLst>
          </p:cNvPr>
          <p:cNvPicPr>
            <a:picLocks noChangeAspect="1"/>
          </p:cNvPicPr>
          <p:nvPr/>
        </p:nvPicPr>
        <p:blipFill>
          <a:blip r:embed="rId3"/>
          <a:stretch>
            <a:fillRect/>
          </a:stretch>
        </p:blipFill>
        <p:spPr>
          <a:xfrm>
            <a:off x="7096571" y="1755375"/>
            <a:ext cx="772737" cy="513587"/>
          </a:xfrm>
          <a:prstGeom prst="rect">
            <a:avLst/>
          </a:prstGeom>
        </p:spPr>
      </p:pic>
      <p:pic>
        <p:nvPicPr>
          <p:cNvPr id="4" name="תמונה 3">
            <a:extLst>
              <a:ext uri="{FF2B5EF4-FFF2-40B4-BE49-F238E27FC236}">
                <a16:creationId xmlns:a16="http://schemas.microsoft.com/office/drawing/2014/main" id="{0583EE12-7B53-56FD-AE7D-8D43959CBCB4}"/>
              </a:ext>
            </a:extLst>
          </p:cNvPr>
          <p:cNvPicPr>
            <a:picLocks noChangeAspect="1"/>
          </p:cNvPicPr>
          <p:nvPr/>
        </p:nvPicPr>
        <p:blipFill>
          <a:blip r:embed="rId4"/>
          <a:stretch>
            <a:fillRect/>
          </a:stretch>
        </p:blipFill>
        <p:spPr>
          <a:xfrm>
            <a:off x="5181368" y="1706685"/>
            <a:ext cx="849752" cy="513586"/>
          </a:xfrm>
          <a:prstGeom prst="rect">
            <a:avLst/>
          </a:prstGeom>
        </p:spPr>
      </p:pic>
      <p:pic>
        <p:nvPicPr>
          <p:cNvPr id="8" name="image36.jpeg">
            <a:extLst>
              <a:ext uri="{FF2B5EF4-FFF2-40B4-BE49-F238E27FC236}">
                <a16:creationId xmlns:a16="http://schemas.microsoft.com/office/drawing/2014/main" id="{3B83569A-E661-1FF9-F95E-93A6F096B6AC}"/>
              </a:ext>
            </a:extLst>
          </p:cNvPr>
          <p:cNvPicPr>
            <a:picLocks noChangeAspect="1"/>
          </p:cNvPicPr>
          <p:nvPr/>
        </p:nvPicPr>
        <p:blipFill>
          <a:blip r:embed="rId5" cstate="print"/>
          <a:srcRect r="12581"/>
          <a:stretch/>
        </p:blipFill>
        <p:spPr>
          <a:xfrm rot="5400000" flipV="1">
            <a:off x="4131197" y="-1150134"/>
            <a:ext cx="4116419" cy="12005190"/>
          </a:xfrm>
          <a:prstGeom prst="rect">
            <a:avLst/>
          </a:prstGeom>
        </p:spPr>
      </p:pic>
      <p:pic>
        <p:nvPicPr>
          <p:cNvPr id="5" name="תמונה 4">
            <a:extLst>
              <a:ext uri="{FF2B5EF4-FFF2-40B4-BE49-F238E27FC236}">
                <a16:creationId xmlns:a16="http://schemas.microsoft.com/office/drawing/2014/main" id="{7C0AB7EA-4A34-4E21-208E-B2F0D7F32AF1}"/>
              </a:ext>
            </a:extLst>
          </p:cNvPr>
          <p:cNvPicPr>
            <a:picLocks noChangeAspect="1"/>
          </p:cNvPicPr>
          <p:nvPr/>
        </p:nvPicPr>
        <p:blipFill>
          <a:blip r:embed="rId6"/>
          <a:stretch>
            <a:fillRect/>
          </a:stretch>
        </p:blipFill>
        <p:spPr>
          <a:xfrm>
            <a:off x="3111281" y="1689999"/>
            <a:ext cx="943374" cy="546957"/>
          </a:xfrm>
          <a:prstGeom prst="rect">
            <a:avLst/>
          </a:prstGeom>
        </p:spPr>
      </p:pic>
      <p:sp>
        <p:nvSpPr>
          <p:cNvPr id="11" name="תיבת טקסט 10">
            <a:extLst>
              <a:ext uri="{FF2B5EF4-FFF2-40B4-BE49-F238E27FC236}">
                <a16:creationId xmlns:a16="http://schemas.microsoft.com/office/drawing/2014/main" id="{445B3A97-167F-E49D-8726-0A1FDB64F9C5}"/>
              </a:ext>
            </a:extLst>
          </p:cNvPr>
          <p:cNvSpPr txBox="1"/>
          <p:nvPr/>
        </p:nvSpPr>
        <p:spPr>
          <a:xfrm>
            <a:off x="88488" y="3037959"/>
            <a:ext cx="8111614" cy="646331"/>
          </a:xfrm>
          <a:prstGeom prst="rect">
            <a:avLst/>
          </a:prstGeom>
          <a:noFill/>
        </p:spPr>
        <p:txBody>
          <a:bodyPr wrap="square" rtlCol="1">
            <a:spAutoFit/>
          </a:bodyPr>
          <a:lstStyle/>
          <a:p>
            <a:pPr marL="285750" indent="-285750">
              <a:buFont typeface="Arial" panose="020B0604020202020204" pitchFamily="34" charset="0"/>
              <a:buChar char="•"/>
            </a:pPr>
            <a:r>
              <a:rPr lang="he-IL" dirty="0"/>
              <a:t>לפחות שעה בשבוע זמן איכות פרטני של הילד עם אחד ההורים. עם ילדים צעירים מומלץ לחלק לחצי שעה פעמיים בשבוע ולהשתדל שבכל פעם זה יהיה עם הורה אחר..</a:t>
            </a:r>
          </a:p>
        </p:txBody>
      </p:sp>
      <p:sp>
        <p:nvSpPr>
          <p:cNvPr id="12" name="תיבת טקסט 11">
            <a:extLst>
              <a:ext uri="{FF2B5EF4-FFF2-40B4-BE49-F238E27FC236}">
                <a16:creationId xmlns:a16="http://schemas.microsoft.com/office/drawing/2014/main" id="{B366C755-195B-49FD-AD3A-0D582F4D42EC}"/>
              </a:ext>
            </a:extLst>
          </p:cNvPr>
          <p:cNvSpPr txBox="1"/>
          <p:nvPr/>
        </p:nvSpPr>
        <p:spPr>
          <a:xfrm>
            <a:off x="88488" y="4063750"/>
            <a:ext cx="6194325" cy="1292662"/>
          </a:xfrm>
          <a:prstGeom prst="rect">
            <a:avLst/>
          </a:prstGeom>
          <a:noFill/>
        </p:spPr>
        <p:txBody>
          <a:bodyPr wrap="square" rtlCol="1">
            <a:spAutoFit/>
          </a:bodyPr>
          <a:lstStyle/>
          <a:p>
            <a:pPr marL="285750" indent="-285750">
              <a:buFont typeface="Arial" panose="020B0604020202020204" pitchFamily="34" charset="0"/>
              <a:buChar char="•"/>
            </a:pPr>
            <a:r>
              <a:rPr lang="he-IL" dirty="0"/>
              <a:t>הזמן הפרטני נועד למטרה אחת בלבד – כיף </a:t>
            </a:r>
            <a:r>
              <a:rPr lang="he-IL" dirty="0" err="1"/>
              <a:t>כיף</a:t>
            </a:r>
            <a:r>
              <a:rPr lang="he-IL" dirty="0"/>
              <a:t> </a:t>
            </a:r>
            <a:r>
              <a:rPr lang="he-IL" dirty="0" err="1"/>
              <a:t>כיף</a:t>
            </a:r>
            <a:r>
              <a:rPr lang="he-IL" dirty="0"/>
              <a:t>  לפי בחירתו של הילד.</a:t>
            </a:r>
          </a:p>
          <a:p>
            <a:pPr marL="285750" indent="-285750">
              <a:spcBef>
                <a:spcPts val="1200"/>
              </a:spcBef>
              <a:buFont typeface="Arial" panose="020B0604020202020204" pitchFamily="34" charset="0"/>
              <a:buChar char="•"/>
            </a:pPr>
            <a:r>
              <a:rPr lang="he-IL" sz="1600" dirty="0"/>
              <a:t>כיף זה לא הכנת ש.ב, תרגול קריאה, להצטרף להורה לקניות השבועיות או שיחות חינוכיות...</a:t>
            </a:r>
          </a:p>
        </p:txBody>
      </p:sp>
      <p:sp>
        <p:nvSpPr>
          <p:cNvPr id="13" name="תיבת טקסט 12">
            <a:extLst>
              <a:ext uri="{FF2B5EF4-FFF2-40B4-BE49-F238E27FC236}">
                <a16:creationId xmlns:a16="http://schemas.microsoft.com/office/drawing/2014/main" id="{B6FBD18B-CD11-B159-74CA-D4BB06C7E9CB}"/>
              </a:ext>
            </a:extLst>
          </p:cNvPr>
          <p:cNvSpPr txBox="1"/>
          <p:nvPr/>
        </p:nvSpPr>
        <p:spPr>
          <a:xfrm>
            <a:off x="0" y="5735872"/>
            <a:ext cx="7096572" cy="1015663"/>
          </a:xfrm>
          <a:prstGeom prst="rect">
            <a:avLst/>
          </a:prstGeom>
          <a:noFill/>
        </p:spPr>
        <p:txBody>
          <a:bodyPr wrap="square" rtlCol="1">
            <a:spAutoFit/>
          </a:bodyPr>
          <a:lstStyle/>
          <a:p>
            <a:pPr marL="285750" indent="-285750">
              <a:buFont typeface="Arial" panose="020B0604020202020204" pitchFamily="34" charset="0"/>
              <a:buChar char="•"/>
            </a:pPr>
            <a:r>
              <a:rPr lang="he-IL" dirty="0"/>
              <a:t>המטרה בזמן זה היא הנאה משותפת של ההורה עם הילד.</a:t>
            </a:r>
          </a:p>
          <a:p>
            <a:pPr marL="285750" indent="-285750">
              <a:spcBef>
                <a:spcPts val="1200"/>
              </a:spcBef>
              <a:buFont typeface="Arial" panose="020B0604020202020204" pitchFamily="34" charset="0"/>
              <a:buChar char="•"/>
            </a:pPr>
            <a:r>
              <a:rPr lang="he-IL" sz="1600" dirty="0"/>
              <a:t>ללא נוכחותם של אחים/אחיות... ללא טלפונים... בעיקר של ההורה...  בלי הפסקות לביצוע/השלמת מטלות בית </a:t>
            </a:r>
          </a:p>
        </p:txBody>
      </p:sp>
      <p:sp>
        <p:nvSpPr>
          <p:cNvPr id="9" name="תיבת טקסט 8">
            <a:extLst>
              <a:ext uri="{FF2B5EF4-FFF2-40B4-BE49-F238E27FC236}">
                <a16:creationId xmlns:a16="http://schemas.microsoft.com/office/drawing/2014/main" id="{ED97240E-D236-9C91-1E9E-61671DB69530}"/>
              </a:ext>
            </a:extLst>
          </p:cNvPr>
          <p:cNvSpPr txBox="1"/>
          <p:nvPr/>
        </p:nvSpPr>
        <p:spPr>
          <a:xfrm>
            <a:off x="5606244" y="229358"/>
            <a:ext cx="6184138" cy="584775"/>
          </a:xfrm>
          <a:prstGeom prst="rect">
            <a:avLst/>
          </a:prstGeom>
          <a:solidFill>
            <a:schemeClr val="tx2">
              <a:lumMod val="50000"/>
              <a:lumOff val="50000"/>
            </a:schemeClr>
          </a:solidFill>
          <a:effectLst>
            <a:softEdge rad="63500"/>
          </a:effectLst>
        </p:spPr>
        <p:txBody>
          <a:bodyPr wrap="square">
            <a:spAutoFit/>
          </a:bodyPr>
          <a:lstStyle/>
          <a:p>
            <a:r>
              <a:rPr lang="he-IL" sz="2800" dirty="0"/>
              <a:t> </a:t>
            </a:r>
            <a:r>
              <a:rPr lang="he-IL" sz="3200" dirty="0">
                <a:solidFill>
                  <a:schemeClr val="bg1"/>
                </a:solidFill>
              </a:rPr>
              <a:t>כניסה לעולם האיכות הפנימי של הילד </a:t>
            </a:r>
            <a:endParaRPr lang="he-IL" sz="2800" dirty="0">
              <a:solidFill>
                <a:schemeClr val="bg1"/>
              </a:solidFill>
            </a:endParaRPr>
          </a:p>
        </p:txBody>
      </p:sp>
    </p:spTree>
    <p:extLst>
      <p:ext uri="{BB962C8B-B14F-4D97-AF65-F5344CB8AC3E}">
        <p14:creationId xmlns:p14="http://schemas.microsoft.com/office/powerpoint/2010/main" val="1254088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תיבת טקסט 2">
            <a:extLst>
              <a:ext uri="{FF2B5EF4-FFF2-40B4-BE49-F238E27FC236}">
                <a16:creationId xmlns:a16="http://schemas.microsoft.com/office/drawing/2014/main" id="{7BE5083A-AB64-F072-467C-12045407A0A2}"/>
              </a:ext>
            </a:extLst>
          </p:cNvPr>
          <p:cNvSpPr txBox="1"/>
          <p:nvPr/>
        </p:nvSpPr>
        <p:spPr>
          <a:xfrm>
            <a:off x="872118" y="4090489"/>
            <a:ext cx="5492192" cy="2616101"/>
          </a:xfrm>
          <a:prstGeom prst="rect">
            <a:avLst/>
          </a:prstGeom>
          <a:noFill/>
        </p:spPr>
        <p:txBody>
          <a:bodyPr wrap="square">
            <a:spAutoFit/>
          </a:bodyPr>
          <a:lstStyle/>
          <a:p>
            <a:pPr marL="0" marR="0" lvl="0" indent="0" algn="ctr" defTabSz="914400" rtl="1" eaLnBrk="1" fontAlgn="auto" latinLnBrk="0" hangingPunct="1">
              <a:lnSpc>
                <a:spcPct val="100000"/>
              </a:lnSpc>
              <a:spcBef>
                <a:spcPts val="0"/>
              </a:spcBef>
              <a:spcAft>
                <a:spcPts val="1200"/>
              </a:spcAft>
              <a:buClrTx/>
              <a:buSzTx/>
              <a:buFontTx/>
              <a:buNone/>
              <a:tabLst/>
              <a:defRPr/>
            </a:pPr>
            <a:r>
              <a:rPr kumimoji="0" lang="he-IL" sz="1800" b="1"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עידוד הוא על המאמץ וההשתדלות.</a:t>
            </a:r>
            <a:endParaRPr lang="he-IL" dirty="0"/>
          </a:p>
          <a:p>
            <a:pPr algn="ctr">
              <a:spcAft>
                <a:spcPts val="600"/>
              </a:spcAft>
            </a:pPr>
            <a:r>
              <a:rPr lang="he-IL" dirty="0"/>
              <a:t>חשוב מאוד </a:t>
            </a:r>
            <a:r>
              <a:rPr lang="he-IL" u="sng" dirty="0"/>
              <a:t>להקפיד לתת עידודים רבים</a:t>
            </a:r>
            <a:r>
              <a:rPr lang="he-IL" dirty="0"/>
              <a:t> לילד גם כאשר הצליח למלא רק חלק מהמטלה שנתבקש, </a:t>
            </a:r>
          </a:p>
          <a:p>
            <a:pPr algn="ctr">
              <a:spcAft>
                <a:spcPts val="600"/>
              </a:spcAft>
            </a:pPr>
            <a:r>
              <a:rPr lang="he-IL" dirty="0"/>
              <a:t>במטרה </a:t>
            </a:r>
            <a:r>
              <a:rPr lang="he-IL" u="sng" dirty="0"/>
              <a:t>לעורר בו את המוטיבציה הפנימית</a:t>
            </a:r>
            <a:r>
              <a:rPr lang="he-IL" dirty="0"/>
              <a:t> להמשיך ולהתאמץ להשלים את ביצועה; </a:t>
            </a:r>
          </a:p>
          <a:p>
            <a:pPr algn="ctr">
              <a:spcAft>
                <a:spcPts val="600"/>
              </a:spcAft>
            </a:pPr>
            <a:r>
              <a:rPr lang="he-IL" dirty="0"/>
              <a:t>וכן על מנת </a:t>
            </a:r>
            <a:r>
              <a:rPr lang="he-IL" u="sng" dirty="0"/>
              <a:t>לחזק את תחושת הערך העצמי שלו ואת תחושת המסוגלות</a:t>
            </a:r>
            <a:r>
              <a:rPr lang="he-IL" dirty="0"/>
              <a:t> לא רק למול התוצאה הסופית כי אם למול המאמצים שהשקיע והשלבים שכן ביצע.</a:t>
            </a:r>
          </a:p>
        </p:txBody>
      </p:sp>
      <p:sp>
        <p:nvSpPr>
          <p:cNvPr id="4" name="תיבת טקסט 3">
            <a:extLst>
              <a:ext uri="{FF2B5EF4-FFF2-40B4-BE49-F238E27FC236}">
                <a16:creationId xmlns:a16="http://schemas.microsoft.com/office/drawing/2014/main" id="{76A98F86-2C50-64B4-E4A4-C9B549A9BD68}"/>
              </a:ext>
            </a:extLst>
          </p:cNvPr>
          <p:cNvSpPr txBox="1"/>
          <p:nvPr/>
        </p:nvSpPr>
        <p:spPr>
          <a:xfrm>
            <a:off x="8991602" y="231031"/>
            <a:ext cx="2838184" cy="584775"/>
          </a:xfrm>
          <a:prstGeom prst="rect">
            <a:avLst/>
          </a:prstGeom>
          <a:solidFill>
            <a:schemeClr val="tx2">
              <a:lumMod val="50000"/>
              <a:lumOff val="50000"/>
            </a:schemeClr>
          </a:solidFill>
          <a:ln>
            <a:solidFill>
              <a:srgbClr val="6600FF"/>
            </a:solidFill>
          </a:ln>
          <a:effectLst>
            <a:softEdge rad="63500"/>
          </a:effectLst>
        </p:spPr>
        <p:style>
          <a:lnRef idx="0">
            <a:scrgbClr r="0" g="0" b="0"/>
          </a:lnRef>
          <a:fillRef idx="0">
            <a:scrgbClr r="0" g="0" b="0"/>
          </a:fillRef>
          <a:effectRef idx="0">
            <a:scrgbClr r="0" g="0" b="0"/>
          </a:effectRef>
          <a:fontRef idx="minor">
            <a:schemeClr val="accent6"/>
          </a:fontRef>
        </p:style>
        <p:txBody>
          <a:bodyPr wrap="square">
            <a:spAutoFit/>
          </a:bodyPr>
          <a:lstStyle/>
          <a:p>
            <a:r>
              <a:rPr lang="he-IL" sz="3200" dirty="0">
                <a:solidFill>
                  <a:schemeClr val="bg1"/>
                </a:solidFill>
                <a:latin typeface="Aptos" panose="02110004020202020204"/>
                <a:cs typeface="Arial" panose="020B0604020202020204" pitchFamily="34" charset="0"/>
              </a:rPr>
              <a:t> חיזוקים חיוביים</a:t>
            </a:r>
          </a:p>
        </p:txBody>
      </p:sp>
      <p:sp>
        <p:nvSpPr>
          <p:cNvPr id="7" name="תיבת טקסט 6">
            <a:extLst>
              <a:ext uri="{FF2B5EF4-FFF2-40B4-BE49-F238E27FC236}">
                <a16:creationId xmlns:a16="http://schemas.microsoft.com/office/drawing/2014/main" id="{0EF47977-BFA4-95EB-DD6C-47A1B09ECA31}"/>
              </a:ext>
            </a:extLst>
          </p:cNvPr>
          <p:cNvSpPr txBox="1"/>
          <p:nvPr/>
        </p:nvSpPr>
        <p:spPr>
          <a:xfrm>
            <a:off x="3299950" y="799168"/>
            <a:ext cx="8529836" cy="646331"/>
          </a:xfrm>
          <a:prstGeom prst="rect">
            <a:avLst/>
          </a:prstGeom>
          <a:noFill/>
        </p:spPr>
        <p:txBody>
          <a:bodyPr wrap="square">
            <a:spAutoFit/>
          </a:bodyPr>
          <a:lstStyle/>
          <a:p>
            <a:r>
              <a:rPr lang="he-IL" dirty="0"/>
              <a:t>חיזוקים חיוביים הניתנים לילד ע"י הדמויות המשמעותיות, הופכים עם הזמן להיות הדיבור הפנימי של הילד ומהווים את הבסיס לדימוי עצמי וביטחון עצמי חיובי.</a:t>
            </a:r>
          </a:p>
        </p:txBody>
      </p:sp>
      <p:graphicFrame>
        <p:nvGraphicFramePr>
          <p:cNvPr id="14" name="דיאגרמה 13">
            <a:extLst>
              <a:ext uri="{FF2B5EF4-FFF2-40B4-BE49-F238E27FC236}">
                <a16:creationId xmlns:a16="http://schemas.microsoft.com/office/drawing/2014/main" id="{DD78F5ED-B407-9249-BB07-578447099794}"/>
              </a:ext>
            </a:extLst>
          </p:cNvPr>
          <p:cNvGraphicFramePr/>
          <p:nvPr>
            <p:extLst>
              <p:ext uri="{D42A27DB-BD31-4B8C-83A1-F6EECF244321}">
                <p14:modId xmlns:p14="http://schemas.microsoft.com/office/powerpoint/2010/main" val="1509501687"/>
              </p:ext>
            </p:extLst>
          </p:nvPr>
        </p:nvGraphicFramePr>
        <p:xfrm>
          <a:off x="4523660" y="1540299"/>
          <a:ext cx="4467942" cy="20784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תיבת טקסט 19">
            <a:extLst>
              <a:ext uri="{FF2B5EF4-FFF2-40B4-BE49-F238E27FC236}">
                <a16:creationId xmlns:a16="http://schemas.microsoft.com/office/drawing/2014/main" id="{B59E1D9C-C44D-94B3-1387-3243B4652414}"/>
              </a:ext>
            </a:extLst>
          </p:cNvPr>
          <p:cNvSpPr txBox="1"/>
          <p:nvPr/>
        </p:nvSpPr>
        <p:spPr>
          <a:xfrm>
            <a:off x="6949478" y="4170273"/>
            <a:ext cx="4911767" cy="2262158"/>
          </a:xfrm>
          <a:prstGeom prst="rect">
            <a:avLst/>
          </a:prstGeom>
          <a:noFill/>
          <a:ln>
            <a:noFill/>
          </a:ln>
        </p:spPr>
        <p:txBody>
          <a:bodyPr wrap="square">
            <a:spAutoFit/>
          </a:bodyPr>
          <a:lstStyle/>
          <a:p>
            <a:pPr algn="ctr">
              <a:spcAft>
                <a:spcPts val="600"/>
              </a:spcAft>
            </a:pPr>
            <a:r>
              <a:rPr kumimoji="0" lang="he-IL" sz="1800" b="1"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שבח הינו חיזוק על השגת התוצאה הרצויה.</a:t>
            </a:r>
          </a:p>
          <a:p>
            <a:pPr algn="ctr"/>
            <a:r>
              <a:rPr kumimoji="0" lang="he-IL" sz="1800" b="1"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a:t>
            </a:r>
            <a:r>
              <a:rPr kumimoji="0" lang="he-IL" sz="180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הדגש הניתן הוא על התרומה של הפעולה שהילד ביצע </a:t>
            </a:r>
          </a:p>
          <a:p>
            <a:pPr algn="ctr">
              <a:spcAft>
                <a:spcPts val="600"/>
              </a:spcAft>
            </a:pPr>
            <a:r>
              <a:rPr lang="he-IL" dirty="0">
                <a:solidFill>
                  <a:prstClr val="black"/>
                </a:solidFill>
                <a:latin typeface="Aptos" panose="02110004020202020204"/>
                <a:cs typeface="Arial" panose="020B0604020202020204" pitchFamily="34" charset="0"/>
              </a:rPr>
              <a:t>במטרה לחזק את</a:t>
            </a:r>
            <a:r>
              <a:rPr kumimoji="0" lang="he-IL" sz="180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יכולותיו;</a:t>
            </a:r>
          </a:p>
          <a:p>
            <a:pPr algn="ctr">
              <a:spcAft>
                <a:spcPts val="600"/>
              </a:spcAft>
            </a:pPr>
            <a:r>
              <a:rPr kumimoji="0" lang="he-IL" sz="180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וכן על האופן בו שיתוף הפעולה מצידו תורם לאווירה נעימה יותר במשפחה</a:t>
            </a:r>
          </a:p>
          <a:p>
            <a:pPr algn="ctr"/>
            <a:endParaRPr kumimoji="0" lang="he-IL" sz="180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endParaRPr>
          </a:p>
        </p:txBody>
      </p:sp>
      <p:pic>
        <p:nvPicPr>
          <p:cNvPr id="24" name="תמונה 23">
            <a:extLst>
              <a:ext uri="{FF2B5EF4-FFF2-40B4-BE49-F238E27FC236}">
                <a16:creationId xmlns:a16="http://schemas.microsoft.com/office/drawing/2014/main" id="{45773578-B209-E6E8-FF27-125900DE2E1F}"/>
              </a:ext>
            </a:extLst>
          </p:cNvPr>
          <p:cNvPicPr>
            <a:picLocks noChangeAspect="1"/>
          </p:cNvPicPr>
          <p:nvPr/>
        </p:nvPicPr>
        <p:blipFill>
          <a:blip r:embed="rId7"/>
          <a:srcRect l="598" t="9878" r="13204" b="16358"/>
          <a:stretch/>
        </p:blipFill>
        <p:spPr>
          <a:xfrm>
            <a:off x="344130" y="-32386"/>
            <a:ext cx="3072580" cy="3291321"/>
          </a:xfrm>
          <a:prstGeom prst="ellipse">
            <a:avLst/>
          </a:prstGeom>
          <a:ln>
            <a:noFill/>
          </a:ln>
          <a:effectLst>
            <a:softEdge rad="112500"/>
          </a:effectLst>
        </p:spPr>
      </p:pic>
      <p:sp>
        <p:nvSpPr>
          <p:cNvPr id="2" name="תיבת טקסט 1">
            <a:extLst>
              <a:ext uri="{FF2B5EF4-FFF2-40B4-BE49-F238E27FC236}">
                <a16:creationId xmlns:a16="http://schemas.microsoft.com/office/drawing/2014/main" id="{F1EED5D6-A934-775D-577D-5B8452D9F6DB}"/>
              </a:ext>
            </a:extLst>
          </p:cNvPr>
          <p:cNvSpPr txBox="1"/>
          <p:nvPr/>
        </p:nvSpPr>
        <p:spPr>
          <a:xfrm>
            <a:off x="4495804" y="1556648"/>
            <a:ext cx="4495798" cy="369332"/>
          </a:xfrm>
          <a:prstGeom prst="rect">
            <a:avLst/>
          </a:prstGeom>
          <a:noFill/>
        </p:spPr>
        <p:txBody>
          <a:bodyPr wrap="square" rtlCol="1">
            <a:spAutoFit/>
          </a:bodyPr>
          <a:lstStyle/>
          <a:p>
            <a:r>
              <a:rPr lang="he-IL" dirty="0"/>
              <a:t>האופן המומלץ למתן חיזוק חיובי, הינו חיבורם של</a:t>
            </a:r>
          </a:p>
        </p:txBody>
      </p:sp>
      <p:sp>
        <p:nvSpPr>
          <p:cNvPr id="5" name="תיבת טקסט 4">
            <a:extLst>
              <a:ext uri="{FF2B5EF4-FFF2-40B4-BE49-F238E27FC236}">
                <a16:creationId xmlns:a16="http://schemas.microsoft.com/office/drawing/2014/main" id="{81D71627-138B-DBF7-54E5-EDCF44B70169}"/>
              </a:ext>
            </a:extLst>
          </p:cNvPr>
          <p:cNvSpPr txBox="1"/>
          <p:nvPr/>
        </p:nvSpPr>
        <p:spPr>
          <a:xfrm>
            <a:off x="5128782" y="3709857"/>
            <a:ext cx="2471057" cy="369332"/>
          </a:xfrm>
          <a:prstGeom prst="rect">
            <a:avLst/>
          </a:prstGeom>
          <a:noFill/>
        </p:spPr>
        <p:txBody>
          <a:bodyPr wrap="square" rtlCol="1">
            <a:spAutoFit/>
          </a:bodyPr>
          <a:lstStyle/>
          <a:p>
            <a:r>
              <a:rPr lang="he-IL" dirty="0"/>
              <a:t>ההבדל בין חיזוק לעידוד?</a:t>
            </a:r>
          </a:p>
        </p:txBody>
      </p:sp>
      <p:sp>
        <p:nvSpPr>
          <p:cNvPr id="8" name="תיבת טקסט 7">
            <a:extLst>
              <a:ext uri="{FF2B5EF4-FFF2-40B4-BE49-F238E27FC236}">
                <a16:creationId xmlns:a16="http://schemas.microsoft.com/office/drawing/2014/main" id="{F6D7F40B-775F-F259-EB81-6A5560B2F159}"/>
              </a:ext>
            </a:extLst>
          </p:cNvPr>
          <p:cNvSpPr txBox="1"/>
          <p:nvPr/>
        </p:nvSpPr>
        <p:spPr>
          <a:xfrm>
            <a:off x="234759" y="847585"/>
            <a:ext cx="3291322" cy="2592996"/>
          </a:xfrm>
          <a:prstGeom prst="rect">
            <a:avLst/>
          </a:prstGeom>
          <a:noFill/>
        </p:spPr>
        <p:txBody>
          <a:bodyPr wrap="square">
            <a:prstTxWarp prst="textArchDown">
              <a:avLst>
                <a:gd name="adj" fmla="val 20463698"/>
              </a:avLst>
            </a:prstTxWarp>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3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ptos" panose="02110004020202020204"/>
                <a:ea typeface="+mn-ea"/>
                <a:cs typeface="Arial" panose="020B0604020202020204" pitchFamily="34" charset="0"/>
              </a:rPr>
              <a:t>ילד מאושר הוא ילד שקיבל מהסביבה אישורים רבים </a:t>
            </a:r>
            <a:r>
              <a:rPr kumimoji="0" lang="he-IL" sz="32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a:t>
            </a:r>
            <a:r>
              <a:rPr kumimoji="0" lang="he-IL" sz="2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חיזוקים חיוביים</a:t>
            </a:r>
            <a:r>
              <a:rPr kumimoji="0" lang="he-IL" sz="32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a:t>
            </a:r>
          </a:p>
        </p:txBody>
      </p:sp>
      <p:sp>
        <p:nvSpPr>
          <p:cNvPr id="11" name="תיבת טקסט 10">
            <a:extLst>
              <a:ext uri="{FF2B5EF4-FFF2-40B4-BE49-F238E27FC236}">
                <a16:creationId xmlns:a16="http://schemas.microsoft.com/office/drawing/2014/main" id="{7BF30C57-97E0-A910-0296-EC668ABCC95F}"/>
              </a:ext>
            </a:extLst>
          </p:cNvPr>
          <p:cNvSpPr txBox="1"/>
          <p:nvPr/>
        </p:nvSpPr>
        <p:spPr>
          <a:xfrm>
            <a:off x="9720942" y="1809790"/>
            <a:ext cx="2301613" cy="1169551"/>
          </a:xfrm>
          <a:prstGeom prst="rect">
            <a:avLst/>
          </a:prstGeom>
          <a:noFill/>
        </p:spPr>
        <p:txBody>
          <a:bodyPr wrap="square">
            <a:spAutoFit/>
          </a:bodyPr>
          <a:lstStyle/>
          <a:p>
            <a:r>
              <a:rPr lang="he-IL" sz="1400" dirty="0"/>
              <a:t>כדאי לשים לב </a:t>
            </a:r>
          </a:p>
          <a:p>
            <a:r>
              <a:rPr lang="he-IL" sz="1400" dirty="0"/>
              <a:t>לתת חיזוקים חיוביים בעוצמה ובסגנון המותאמים לילד שלכם </a:t>
            </a:r>
          </a:p>
          <a:p>
            <a:r>
              <a:rPr lang="he-IL" sz="1400" dirty="0"/>
              <a:t>(</a:t>
            </a:r>
            <a:r>
              <a:rPr lang="he-IL" sz="1200" dirty="0"/>
              <a:t>למשל באמצעות מגע, מבט עיניים, פתקים קטנים, בקול תרועה רמה</a:t>
            </a:r>
            <a:r>
              <a:rPr lang="he-IL" sz="1400" dirty="0"/>
              <a:t>).</a:t>
            </a:r>
            <a:endParaRPr lang="he-IL" dirty="0"/>
          </a:p>
        </p:txBody>
      </p:sp>
    </p:spTree>
    <p:extLst>
      <p:ext uri="{BB962C8B-B14F-4D97-AF65-F5344CB8AC3E}">
        <p14:creationId xmlns:p14="http://schemas.microsoft.com/office/powerpoint/2010/main" val="1414687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2D4946DE-A2F3-BA83-A598-A0A8331108AB}"/>
              </a:ext>
            </a:extLst>
          </p:cNvPr>
          <p:cNvPicPr>
            <a:picLocks noChangeAspect="1"/>
          </p:cNvPicPr>
          <p:nvPr/>
        </p:nvPicPr>
        <p:blipFill>
          <a:blip r:embed="rId2"/>
          <a:srcRect t="20002" r="-1" b="26982"/>
          <a:stretch/>
        </p:blipFill>
        <p:spPr>
          <a:xfrm>
            <a:off x="1445631" y="892480"/>
            <a:ext cx="9300736" cy="5490082"/>
          </a:xfrm>
          <a:prstGeom prst="rect">
            <a:avLst/>
          </a:prstGeom>
          <a:effectLst>
            <a:softEdge rad="317500"/>
          </a:effectLst>
        </p:spPr>
      </p:pic>
      <p:grpSp>
        <p:nvGrpSpPr>
          <p:cNvPr id="19" name="Group 18">
            <a:extLst>
              <a:ext uri="{FF2B5EF4-FFF2-40B4-BE49-F238E27FC236}">
                <a16:creationId xmlns:a16="http://schemas.microsoft.com/office/drawing/2014/main" id="{D4D7444E-8572-6DFD-CB75-0984238C71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20" name="Rectangle 19">
              <a:extLst>
                <a:ext uri="{FF2B5EF4-FFF2-40B4-BE49-F238E27FC236}">
                  <a16:creationId xmlns:a16="http://schemas.microsoft.com/office/drawing/2014/main" id="{01C89D56-574B-DBE6-E414-A886D4CD9B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6808B29-2E24-7E95-6543-9B0B821797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4" name="דיאגרמה 3">
            <a:extLst>
              <a:ext uri="{FF2B5EF4-FFF2-40B4-BE49-F238E27FC236}">
                <a16:creationId xmlns:a16="http://schemas.microsoft.com/office/drawing/2014/main" id="{E128C68F-80B0-8698-FDC5-432DFE62A3B5}"/>
              </a:ext>
            </a:extLst>
          </p:cNvPr>
          <p:cNvGraphicFramePr/>
          <p:nvPr>
            <p:extLst>
              <p:ext uri="{D42A27DB-BD31-4B8C-83A1-F6EECF244321}">
                <p14:modId xmlns:p14="http://schemas.microsoft.com/office/powerpoint/2010/main" val="137627889"/>
              </p:ext>
            </p:extLst>
          </p:nvPr>
        </p:nvGraphicFramePr>
        <p:xfrm>
          <a:off x="447150" y="4128051"/>
          <a:ext cx="11297699" cy="24222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תיבת טקסט 10">
            <a:extLst>
              <a:ext uri="{FF2B5EF4-FFF2-40B4-BE49-F238E27FC236}">
                <a16:creationId xmlns:a16="http://schemas.microsoft.com/office/drawing/2014/main" id="{281F8C12-30C8-3F98-4733-90F21F0F42CB}"/>
              </a:ext>
            </a:extLst>
          </p:cNvPr>
          <p:cNvSpPr txBox="1"/>
          <p:nvPr/>
        </p:nvSpPr>
        <p:spPr>
          <a:xfrm>
            <a:off x="7739743" y="307705"/>
            <a:ext cx="4005106" cy="584775"/>
          </a:xfrm>
          <a:prstGeom prst="rect">
            <a:avLst/>
          </a:prstGeom>
          <a:solidFill>
            <a:schemeClr val="tx2">
              <a:lumMod val="50000"/>
              <a:lumOff val="50000"/>
            </a:schemeClr>
          </a:solidFill>
          <a:effectLst>
            <a:softEdge rad="63500"/>
          </a:effectLst>
        </p:spPr>
        <p:txBody>
          <a:bodyPr wrap="square">
            <a:spAutoFit/>
          </a:bodyPr>
          <a:lstStyle/>
          <a:p>
            <a:r>
              <a:rPr lang="he-IL" sz="3200" dirty="0">
                <a:solidFill>
                  <a:schemeClr val="bg1"/>
                </a:solidFill>
                <a:latin typeface="Aptos" panose="02110004020202020204"/>
                <a:cs typeface="Arial" panose="020B0604020202020204" pitchFamily="34" charset="0"/>
              </a:rPr>
              <a:t> מתן הוראות אפקטיביות</a:t>
            </a:r>
          </a:p>
        </p:txBody>
      </p:sp>
    </p:spTree>
    <p:extLst>
      <p:ext uri="{BB962C8B-B14F-4D97-AF65-F5344CB8AC3E}">
        <p14:creationId xmlns:p14="http://schemas.microsoft.com/office/powerpoint/2010/main" val="2272780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תיבת טקסט 3">
            <a:extLst>
              <a:ext uri="{FF2B5EF4-FFF2-40B4-BE49-F238E27FC236}">
                <a16:creationId xmlns:a16="http://schemas.microsoft.com/office/drawing/2014/main" id="{5A18E4DA-6D27-06D0-7437-60B07C365E01}"/>
              </a:ext>
            </a:extLst>
          </p:cNvPr>
          <p:cNvSpPr txBox="1"/>
          <p:nvPr/>
        </p:nvSpPr>
        <p:spPr>
          <a:xfrm>
            <a:off x="253519" y="3101673"/>
            <a:ext cx="11034031" cy="126188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he-IL" sz="2000" dirty="0"/>
              <a:t>ניגשים לילד    מפנים גורמים מסיחים כגון טלוויזיה או משחק - אם יש גירויים רבים, לוקחים לחדר לא כעונש אלא כדרך למקד קשב וכך זה נאמר לילד. הליווי לחדר נעשה בנחישות וברגישות תוך הדגשה שאין מדובר בענישה.</a:t>
            </a:r>
            <a:endParaRPr lang="he-IL" sz="2000" b="1" dirty="0"/>
          </a:p>
          <a:p>
            <a:pPr algn="just"/>
            <a:r>
              <a:rPr lang="he-IL" dirty="0"/>
              <a:t>(לא יעיל לצעוק לילד "כנס למקלחת" מהמטבח כשהוא בחדרו... או שהוא עסוק ולא שומע, הקשב מוסח, או שהוא מתעלם ממקום של העדפת דחפים פנימיים על פני מילוי משימות שאין לו עניין בהן). </a:t>
            </a:r>
          </a:p>
        </p:txBody>
      </p:sp>
      <p:sp>
        <p:nvSpPr>
          <p:cNvPr id="10" name="תיבת טקסט 9">
            <a:extLst>
              <a:ext uri="{FF2B5EF4-FFF2-40B4-BE49-F238E27FC236}">
                <a16:creationId xmlns:a16="http://schemas.microsoft.com/office/drawing/2014/main" id="{A6B552C1-5792-4127-AA8B-994ED7143723}"/>
              </a:ext>
            </a:extLst>
          </p:cNvPr>
          <p:cNvSpPr txBox="1"/>
          <p:nvPr/>
        </p:nvSpPr>
        <p:spPr>
          <a:xfrm>
            <a:off x="7772481" y="6257724"/>
            <a:ext cx="3515069" cy="369332"/>
          </a:xfrm>
          <a:prstGeom prst="rect">
            <a:avLst/>
          </a:prstGeom>
          <a:noFill/>
        </p:spPr>
        <p:txBody>
          <a:bodyPr wrap="square">
            <a:spAutoFit/>
          </a:bodyPr>
          <a:lstStyle/>
          <a:p>
            <a:pPr algn="ctr"/>
            <a:r>
              <a:rPr lang="he-IL" dirty="0"/>
              <a:t>מבקשים מהילד להסתכל-קשר עין</a:t>
            </a:r>
          </a:p>
        </p:txBody>
      </p:sp>
      <p:sp>
        <p:nvSpPr>
          <p:cNvPr id="13" name="תיבת טקסט 12">
            <a:extLst>
              <a:ext uri="{FF2B5EF4-FFF2-40B4-BE49-F238E27FC236}">
                <a16:creationId xmlns:a16="http://schemas.microsoft.com/office/drawing/2014/main" id="{067B7D5A-9B1B-9DF6-B1E0-F90AA756F6A4}"/>
              </a:ext>
            </a:extLst>
          </p:cNvPr>
          <p:cNvSpPr txBox="1"/>
          <p:nvPr/>
        </p:nvSpPr>
        <p:spPr>
          <a:xfrm>
            <a:off x="253519" y="1229333"/>
            <a:ext cx="11101673" cy="1231106"/>
          </a:xfrm>
          <a:prstGeom prst="rect">
            <a:avLst/>
          </a:prstGeom>
          <a:noFill/>
        </p:spPr>
        <p:txBody>
          <a:bodyPr wrap="square">
            <a:spAutoFit/>
          </a:bodyPr>
          <a:lstStyle/>
          <a:p>
            <a:pPr algn="just"/>
            <a:r>
              <a:rPr lang="he-IL" sz="2000" dirty="0"/>
              <a:t>נותנים לילד הוראה לאחר שההורה חשב עם עצמו והחליט שהוא נחוש בדעתו שהילד צריך לבצע את ההוראה.</a:t>
            </a:r>
          </a:p>
          <a:p>
            <a:pPr algn="just"/>
            <a:r>
              <a:rPr lang="he-IL" dirty="0"/>
              <a:t> אם אינו בטוח שעל הילד למלא את המשימה, לא נותנים הוראה אלא מקיימים מסר ומתן, מאפשרים דמוקרטיה, בחירה חופשית של הילד וכד'. משתמשים במילים שונות להבחין בין הוראות לביצוע משימה לבין הצעה/המלצה פתוחה לדיון, נתונה לבחירה של הילד. משתמשים בדרך זו של הוראות אפקטיביות אך ורק על מנת להעביר הנחיות לביצוע!</a:t>
            </a:r>
          </a:p>
        </p:txBody>
      </p:sp>
      <p:sp>
        <p:nvSpPr>
          <p:cNvPr id="19" name="תיבת טקסט 18">
            <a:extLst>
              <a:ext uri="{FF2B5EF4-FFF2-40B4-BE49-F238E27FC236}">
                <a16:creationId xmlns:a16="http://schemas.microsoft.com/office/drawing/2014/main" id="{9448ECF8-B6ED-8921-92A8-0DA81C298AE4}"/>
              </a:ext>
            </a:extLst>
          </p:cNvPr>
          <p:cNvSpPr txBox="1"/>
          <p:nvPr/>
        </p:nvSpPr>
        <p:spPr>
          <a:xfrm>
            <a:off x="465247" y="5007288"/>
            <a:ext cx="10736724" cy="400110"/>
          </a:xfrm>
          <a:prstGeom prst="rect">
            <a:avLst/>
          </a:prstGeom>
          <a:noFill/>
        </p:spPr>
        <p:txBody>
          <a:bodyPr wrap="square">
            <a:spAutoFit/>
          </a:bodyPr>
          <a:lstStyle/>
          <a:p>
            <a:r>
              <a:rPr lang="he-IL" sz="2000" dirty="0"/>
              <a:t>הוראה אפקטיבית ניתנת כאשר תשומת לב הילד מופנית להורה ולא כאשר הוא עסוק במסך, ספר, משחק וכד'.</a:t>
            </a:r>
          </a:p>
        </p:txBody>
      </p:sp>
      <p:pic>
        <p:nvPicPr>
          <p:cNvPr id="3" name="גרפיקה 2" descr="סימן קריאה עם מילוי מלא">
            <a:extLst>
              <a:ext uri="{FF2B5EF4-FFF2-40B4-BE49-F238E27FC236}">
                <a16:creationId xmlns:a16="http://schemas.microsoft.com/office/drawing/2014/main" id="{99CF277A-A273-9BCD-D1FD-5B21E5CFA09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287550" y="487340"/>
            <a:ext cx="991289" cy="991289"/>
          </a:xfrm>
          <a:prstGeom prst="rect">
            <a:avLst/>
          </a:prstGeom>
        </p:spPr>
      </p:pic>
      <p:pic>
        <p:nvPicPr>
          <p:cNvPr id="5" name="תמונה 4">
            <a:extLst>
              <a:ext uri="{FF2B5EF4-FFF2-40B4-BE49-F238E27FC236}">
                <a16:creationId xmlns:a16="http://schemas.microsoft.com/office/drawing/2014/main" id="{414058D9-83B5-7ADE-F88F-E05C9B0B80A6}"/>
              </a:ext>
            </a:extLst>
          </p:cNvPr>
          <p:cNvPicPr>
            <a:picLocks noChangeAspect="1"/>
          </p:cNvPicPr>
          <p:nvPr/>
        </p:nvPicPr>
        <p:blipFill>
          <a:blip r:embed="rId3"/>
          <a:srcRect l="10657" r="10854"/>
          <a:stretch/>
        </p:blipFill>
        <p:spPr>
          <a:xfrm>
            <a:off x="11201971" y="4357646"/>
            <a:ext cx="961905" cy="939517"/>
          </a:xfrm>
          <a:prstGeom prst="ellipse">
            <a:avLst/>
          </a:prstGeom>
          <a:ln>
            <a:noFill/>
          </a:ln>
          <a:effectLst>
            <a:softEdge rad="112500"/>
          </a:effectLst>
        </p:spPr>
      </p:pic>
      <p:sp>
        <p:nvSpPr>
          <p:cNvPr id="9" name="תיבת טקסט 8">
            <a:extLst>
              <a:ext uri="{FF2B5EF4-FFF2-40B4-BE49-F238E27FC236}">
                <a16:creationId xmlns:a16="http://schemas.microsoft.com/office/drawing/2014/main" id="{A8392B05-0B20-0279-7183-141FCCDBB75C}"/>
              </a:ext>
            </a:extLst>
          </p:cNvPr>
          <p:cNvSpPr txBox="1"/>
          <p:nvPr/>
        </p:nvSpPr>
        <p:spPr>
          <a:xfrm>
            <a:off x="9187542" y="862620"/>
            <a:ext cx="2501387" cy="400110"/>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he-IL" sz="2000" b="1"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חשיבה בטרם הוראה</a:t>
            </a:r>
          </a:p>
        </p:txBody>
      </p:sp>
      <p:pic>
        <p:nvPicPr>
          <p:cNvPr id="12" name="תמונה 11">
            <a:extLst>
              <a:ext uri="{FF2B5EF4-FFF2-40B4-BE49-F238E27FC236}">
                <a16:creationId xmlns:a16="http://schemas.microsoft.com/office/drawing/2014/main" id="{45D2A459-890F-44EF-EDE7-32ECA982E335}"/>
              </a:ext>
            </a:extLst>
          </p:cNvPr>
          <p:cNvPicPr>
            <a:picLocks noChangeAspect="1"/>
          </p:cNvPicPr>
          <p:nvPr/>
        </p:nvPicPr>
        <p:blipFill>
          <a:blip r:embed="rId4"/>
          <a:stretch>
            <a:fillRect/>
          </a:stretch>
        </p:blipFill>
        <p:spPr>
          <a:xfrm>
            <a:off x="11366018" y="2444455"/>
            <a:ext cx="719390" cy="1097375"/>
          </a:xfrm>
          <a:prstGeom prst="rect">
            <a:avLst/>
          </a:prstGeom>
        </p:spPr>
      </p:pic>
      <p:sp>
        <p:nvSpPr>
          <p:cNvPr id="21" name="תיבת טקסט 20">
            <a:extLst>
              <a:ext uri="{FF2B5EF4-FFF2-40B4-BE49-F238E27FC236}">
                <a16:creationId xmlns:a16="http://schemas.microsoft.com/office/drawing/2014/main" id="{2B282083-A3DD-04A2-531D-5C1AADBF9D62}"/>
              </a:ext>
            </a:extLst>
          </p:cNvPr>
          <p:cNvSpPr txBox="1"/>
          <p:nvPr/>
        </p:nvSpPr>
        <p:spPr>
          <a:xfrm>
            <a:off x="7905292" y="2685547"/>
            <a:ext cx="3777631" cy="400110"/>
          </a:xfrm>
          <a:prstGeom prst="rect">
            <a:avLst/>
          </a:prstGeom>
          <a:noFill/>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2000" b="1"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לא צועקים את ההוראות מרחוק </a:t>
            </a:r>
          </a:p>
        </p:txBody>
      </p:sp>
      <p:sp>
        <p:nvSpPr>
          <p:cNvPr id="23" name="תיבת טקסט 22">
            <a:extLst>
              <a:ext uri="{FF2B5EF4-FFF2-40B4-BE49-F238E27FC236}">
                <a16:creationId xmlns:a16="http://schemas.microsoft.com/office/drawing/2014/main" id="{3E374BB5-F31A-253C-2BC9-398DF9870719}"/>
              </a:ext>
            </a:extLst>
          </p:cNvPr>
          <p:cNvSpPr txBox="1"/>
          <p:nvPr/>
        </p:nvSpPr>
        <p:spPr>
          <a:xfrm>
            <a:off x="8724901" y="4639631"/>
            <a:ext cx="2759528" cy="400110"/>
          </a:xfrm>
          <a:prstGeom prst="rect">
            <a:avLst/>
          </a:prstGeom>
          <a:noFill/>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2000" b="1"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סילוק גירויים מסיחים </a:t>
            </a:r>
          </a:p>
        </p:txBody>
      </p:sp>
      <p:sp>
        <p:nvSpPr>
          <p:cNvPr id="25" name="תיבת טקסט 24">
            <a:extLst>
              <a:ext uri="{FF2B5EF4-FFF2-40B4-BE49-F238E27FC236}">
                <a16:creationId xmlns:a16="http://schemas.microsoft.com/office/drawing/2014/main" id="{38D87137-2806-1D90-3E59-AA395107BFE1}"/>
              </a:ext>
            </a:extLst>
          </p:cNvPr>
          <p:cNvSpPr txBox="1"/>
          <p:nvPr/>
        </p:nvSpPr>
        <p:spPr>
          <a:xfrm>
            <a:off x="8414344" y="5884090"/>
            <a:ext cx="2759528" cy="400110"/>
          </a:xfrm>
          <a:prstGeom prst="rect">
            <a:avLst/>
          </a:prstGeom>
          <a:noFill/>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2000" b="1"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בקשה ליצירת קשר עין  </a:t>
            </a:r>
          </a:p>
        </p:txBody>
      </p:sp>
      <p:pic>
        <p:nvPicPr>
          <p:cNvPr id="27" name="תמונה 26">
            <a:extLst>
              <a:ext uri="{FF2B5EF4-FFF2-40B4-BE49-F238E27FC236}">
                <a16:creationId xmlns:a16="http://schemas.microsoft.com/office/drawing/2014/main" id="{45AA5F03-DF18-5AC2-F3CC-54B666904CDF}"/>
              </a:ext>
            </a:extLst>
          </p:cNvPr>
          <p:cNvPicPr>
            <a:picLocks noChangeAspect="1"/>
          </p:cNvPicPr>
          <p:nvPr/>
        </p:nvPicPr>
        <p:blipFill>
          <a:blip r:embed="rId5"/>
          <a:stretch>
            <a:fillRect/>
          </a:stretch>
        </p:blipFill>
        <p:spPr>
          <a:xfrm>
            <a:off x="10917826" y="5337320"/>
            <a:ext cx="1274174" cy="1298561"/>
          </a:xfrm>
          <a:prstGeom prst="rect">
            <a:avLst/>
          </a:prstGeom>
        </p:spPr>
      </p:pic>
      <p:sp>
        <p:nvSpPr>
          <p:cNvPr id="29" name="תיבת טקסט 28">
            <a:extLst>
              <a:ext uri="{FF2B5EF4-FFF2-40B4-BE49-F238E27FC236}">
                <a16:creationId xmlns:a16="http://schemas.microsoft.com/office/drawing/2014/main" id="{74CAB31E-D28B-E4BD-A0A5-1FB4839E5F13}"/>
              </a:ext>
            </a:extLst>
          </p:cNvPr>
          <p:cNvSpPr txBox="1"/>
          <p:nvPr/>
        </p:nvSpPr>
        <p:spPr>
          <a:xfrm>
            <a:off x="1830544" y="202575"/>
            <a:ext cx="8006129" cy="584775"/>
          </a:xfrm>
          <a:prstGeom prst="rect">
            <a:avLst/>
          </a:prstGeom>
          <a:solidFill>
            <a:schemeClr val="tx2">
              <a:lumMod val="50000"/>
              <a:lumOff val="50000"/>
            </a:schemeClr>
          </a:solidFill>
          <a:effectLst>
            <a:softEdge rad="63500"/>
          </a:effectLst>
        </p:spPr>
        <p:txBody>
          <a:bodyPr wrap="square">
            <a:spAutoFit/>
          </a:bodyPr>
          <a:lstStyle/>
          <a:p>
            <a:pPr marL="0" marR="0" lvl="0" indent="0" algn="ctr" defTabSz="914400" rtl="1" eaLnBrk="1" fontAlgn="auto" latinLnBrk="0" hangingPunct="1">
              <a:spcBef>
                <a:spcPts val="0"/>
              </a:spcBef>
              <a:spcAft>
                <a:spcPts val="0"/>
              </a:spcAft>
              <a:buClrTx/>
              <a:buSzTx/>
              <a:buFontTx/>
              <a:buNone/>
              <a:tabLst/>
              <a:defRPr/>
            </a:pPr>
            <a:r>
              <a:rPr lang="he-IL" sz="3200" dirty="0">
                <a:solidFill>
                  <a:schemeClr val="bg1"/>
                </a:solidFill>
                <a:latin typeface="Aptos" panose="02110004020202020204"/>
                <a:cs typeface="Arial" panose="020B0604020202020204" pitchFamily="34" charset="0"/>
              </a:rPr>
              <a:t>ארבעה תנאים מקדימים למתן הוראות אפקטיביות</a:t>
            </a:r>
          </a:p>
        </p:txBody>
      </p:sp>
    </p:spTree>
    <p:extLst>
      <p:ext uri="{BB962C8B-B14F-4D97-AF65-F5344CB8AC3E}">
        <p14:creationId xmlns:p14="http://schemas.microsoft.com/office/powerpoint/2010/main" val="1880107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a:extLst>
              <a:ext uri="{FF2B5EF4-FFF2-40B4-BE49-F238E27FC236}">
                <a16:creationId xmlns:a16="http://schemas.microsoft.com/office/drawing/2014/main" id="{DCF47E35-4741-9587-114F-248FFCA9B2DC}"/>
              </a:ext>
            </a:extLst>
          </p:cNvPr>
          <p:cNvPicPr>
            <a:picLocks noChangeAspect="1"/>
          </p:cNvPicPr>
          <p:nvPr/>
        </p:nvPicPr>
        <p:blipFill>
          <a:blip r:embed="rId2">
            <a:alphaModFix amt="35000"/>
          </a:blip>
          <a:stretch>
            <a:fillRect/>
          </a:stretch>
        </p:blipFill>
        <p:spPr>
          <a:xfrm flipH="1">
            <a:off x="-110617" y="204612"/>
            <a:ext cx="6827103" cy="6448776"/>
          </a:xfrm>
          <a:prstGeom prst="ellipse">
            <a:avLst/>
          </a:prstGeom>
          <a:ln>
            <a:noFill/>
          </a:ln>
          <a:effectLst>
            <a:softEdge rad="112500"/>
          </a:effectLst>
        </p:spPr>
      </p:pic>
      <p:sp>
        <p:nvSpPr>
          <p:cNvPr id="3" name="תיבת טקסט 2">
            <a:extLst>
              <a:ext uri="{FF2B5EF4-FFF2-40B4-BE49-F238E27FC236}">
                <a16:creationId xmlns:a16="http://schemas.microsoft.com/office/drawing/2014/main" id="{E9C2800F-D9B2-64AF-287C-2FEC84FA7492}"/>
              </a:ext>
            </a:extLst>
          </p:cNvPr>
          <p:cNvSpPr txBox="1"/>
          <p:nvPr/>
        </p:nvSpPr>
        <p:spPr>
          <a:xfrm>
            <a:off x="5701908" y="767395"/>
            <a:ext cx="6163867" cy="4455835"/>
          </a:xfrm>
          <a:prstGeom prst="rect">
            <a:avLst/>
          </a:prstGeom>
          <a:noFill/>
        </p:spPr>
        <p:txBody>
          <a:bodyPr wrap="square" rtlCol="1">
            <a:spAutoFit/>
          </a:bodyPr>
          <a:lstStyle/>
          <a:p>
            <a:pPr>
              <a:lnSpc>
                <a:spcPct val="200000"/>
              </a:lnSpc>
            </a:pPr>
            <a:r>
              <a:rPr lang="he-IL" sz="2400" b="1" dirty="0">
                <a:effectLst>
                  <a:outerShdw blurRad="38100" dist="38100" dir="2700000" algn="tl">
                    <a:srgbClr val="000000">
                      <a:alpha val="43137"/>
                    </a:srgbClr>
                  </a:outerShdw>
                </a:effectLst>
              </a:rPr>
              <a:t>הוראה ניתנת באופן ברור קצר וחיובי</a:t>
            </a:r>
          </a:p>
          <a:p>
            <a:pPr>
              <a:lnSpc>
                <a:spcPct val="200000"/>
              </a:lnSpc>
            </a:pPr>
            <a:r>
              <a:rPr lang="he-IL" sz="2400" b="1" dirty="0">
                <a:effectLst>
                  <a:outerShdw blurRad="38100" dist="38100" dir="2700000" algn="tl">
                    <a:srgbClr val="000000">
                      <a:alpha val="43137"/>
                    </a:srgbClr>
                  </a:outerShdw>
                </a:effectLst>
              </a:rPr>
              <a:t>   חוזרים על ההוראה</a:t>
            </a:r>
            <a:r>
              <a:rPr lang="he-IL" sz="2400" dirty="0"/>
              <a:t> </a:t>
            </a:r>
            <a:r>
              <a:rPr lang="he-IL" sz="2400" b="1" dirty="0"/>
              <a:t>באופן תקיף יותר</a:t>
            </a:r>
          </a:p>
          <a:p>
            <a:pPr>
              <a:lnSpc>
                <a:spcPct val="200000"/>
              </a:lnSpc>
            </a:pPr>
            <a:endParaRPr lang="he-IL" sz="2400" b="1" dirty="0"/>
          </a:p>
          <a:p>
            <a:pPr>
              <a:lnSpc>
                <a:spcPct val="150000"/>
              </a:lnSpc>
              <a:spcBef>
                <a:spcPts val="1800"/>
              </a:spcBef>
            </a:pPr>
            <a:r>
              <a:rPr lang="he-IL" sz="2400" b="1" dirty="0">
                <a:effectLst>
                  <a:outerShdw blurRad="38100" dist="38100" dir="2700000" algn="tl">
                    <a:srgbClr val="000000">
                      <a:alpha val="43137"/>
                    </a:srgbClr>
                  </a:outerShdw>
                </a:effectLst>
              </a:rPr>
              <a:t>       נותנים ברירה </a:t>
            </a:r>
            <a:r>
              <a:rPr lang="he-IL" sz="2400" b="1" dirty="0"/>
              <a:t>לבחירה: לבד או ביד?</a:t>
            </a:r>
          </a:p>
          <a:p>
            <a:pPr>
              <a:lnSpc>
                <a:spcPct val="200000"/>
              </a:lnSpc>
            </a:pPr>
            <a:endParaRPr lang="he-IL" sz="2400" b="1" dirty="0">
              <a:effectLst>
                <a:outerShdw blurRad="38100" dist="38100" dir="2700000" algn="tl">
                  <a:srgbClr val="000000">
                    <a:alpha val="43137"/>
                  </a:srgbClr>
                </a:outerShdw>
              </a:effectLst>
            </a:endParaRPr>
          </a:p>
          <a:p>
            <a:pPr>
              <a:lnSpc>
                <a:spcPct val="200000"/>
              </a:lnSpc>
            </a:pPr>
            <a:r>
              <a:rPr lang="he-IL" sz="2400" b="1" dirty="0">
                <a:effectLst>
                  <a:outerShdw blurRad="38100" dist="38100" dir="2700000" algn="tl">
                    <a:srgbClr val="000000">
                      <a:alpha val="43137"/>
                    </a:srgbClr>
                  </a:outerShdw>
                </a:effectLst>
              </a:rPr>
              <a:t>           מדגישים את הבחירה </a:t>
            </a:r>
            <a:r>
              <a:rPr lang="he-IL" sz="2400" b="1" dirty="0"/>
              <a:t>שעשה: בחרת ביד!</a:t>
            </a:r>
          </a:p>
        </p:txBody>
      </p:sp>
      <p:sp>
        <p:nvSpPr>
          <p:cNvPr id="9" name="תיבת טקסט 8">
            <a:extLst>
              <a:ext uri="{FF2B5EF4-FFF2-40B4-BE49-F238E27FC236}">
                <a16:creationId xmlns:a16="http://schemas.microsoft.com/office/drawing/2014/main" id="{E4C168E5-A05C-66CC-5110-506C71930D9E}"/>
              </a:ext>
            </a:extLst>
          </p:cNvPr>
          <p:cNvSpPr txBox="1"/>
          <p:nvPr/>
        </p:nvSpPr>
        <p:spPr>
          <a:xfrm>
            <a:off x="2913557" y="5167275"/>
            <a:ext cx="7956528" cy="923330"/>
          </a:xfrm>
          <a:prstGeom prst="rect">
            <a:avLst/>
          </a:prstGeom>
          <a:noFill/>
        </p:spPr>
        <p:txBody>
          <a:bodyPr wrap="square">
            <a:spAutoFit/>
          </a:bodyPr>
          <a:lstStyle/>
          <a:p>
            <a:pPr algn="just">
              <a:spcAft>
                <a:spcPts val="600"/>
              </a:spcAft>
            </a:pPr>
            <a:r>
              <a:rPr lang="he-IL" sz="1800" dirty="0"/>
              <a:t>תהליך זה למרות שנשמע מאיים – כאשר נאמר בשקט ובאסרטיביות מאפשר לילד חוויה חיובית של ארגון, בטחון שיש הורה האחראי לו ושומר עליו והעצמה דרך החיזוקים לו זוכה לאחר ביצוע השלבים בדרך להשגת המטרה.</a:t>
            </a:r>
          </a:p>
        </p:txBody>
      </p:sp>
      <p:sp>
        <p:nvSpPr>
          <p:cNvPr id="11" name="תיבת טקסט 10">
            <a:extLst>
              <a:ext uri="{FF2B5EF4-FFF2-40B4-BE49-F238E27FC236}">
                <a16:creationId xmlns:a16="http://schemas.microsoft.com/office/drawing/2014/main" id="{70A1E898-F318-C2EC-795A-62A93C8F310D}"/>
              </a:ext>
            </a:extLst>
          </p:cNvPr>
          <p:cNvSpPr txBox="1"/>
          <p:nvPr/>
        </p:nvSpPr>
        <p:spPr>
          <a:xfrm>
            <a:off x="2905281" y="1357679"/>
            <a:ext cx="7956528" cy="369332"/>
          </a:xfrm>
          <a:prstGeom prst="rect">
            <a:avLst/>
          </a:prstGeom>
          <a:noFill/>
        </p:spPr>
        <p:txBody>
          <a:bodyPr wrap="square">
            <a:spAutoFit/>
          </a:bodyPr>
          <a:lstStyle/>
          <a:p>
            <a:r>
              <a:rPr lang="he-IL" dirty="0"/>
              <a:t>אם ילד באמצע תוכנית אהובה ורוצים שייכנס למקלחת, מומלץ לחכות לסיום התוכנית... </a:t>
            </a:r>
          </a:p>
        </p:txBody>
      </p:sp>
      <p:sp>
        <p:nvSpPr>
          <p:cNvPr id="13" name="תיבת טקסט 12">
            <a:extLst>
              <a:ext uri="{FF2B5EF4-FFF2-40B4-BE49-F238E27FC236}">
                <a16:creationId xmlns:a16="http://schemas.microsoft.com/office/drawing/2014/main" id="{ADC093B1-86AF-DFBD-6E2A-ED93F7BD8CCC}"/>
              </a:ext>
            </a:extLst>
          </p:cNvPr>
          <p:cNvSpPr txBox="1"/>
          <p:nvPr/>
        </p:nvSpPr>
        <p:spPr>
          <a:xfrm>
            <a:off x="2836893" y="2157792"/>
            <a:ext cx="8109857" cy="1200329"/>
          </a:xfrm>
          <a:prstGeom prst="rect">
            <a:avLst/>
          </a:prstGeom>
          <a:noFill/>
        </p:spPr>
        <p:txBody>
          <a:bodyPr wrap="square">
            <a:spAutoFit/>
          </a:bodyPr>
          <a:lstStyle/>
          <a:p>
            <a:r>
              <a:rPr lang="he-IL" dirty="0"/>
              <a:t>עוברים עם הילד/ה על שלבי מתן ההוראה על מנת שיראה כי הבחירה ומכאן השליטה בידיו. מכיוון שיש תרשים זרימה מפורט וברור לגבי רצף הפעולות, הוא יודע כי הבחירה לגבי אופן הביצוע שמורה לו וכי במידה ויבצע כנדרש מיד יזכה לשבח. בהתאם הוא גם יודע מראש מה צפוי אם לא יבצע. </a:t>
            </a:r>
          </a:p>
        </p:txBody>
      </p:sp>
      <p:sp>
        <p:nvSpPr>
          <p:cNvPr id="15" name="תיבת טקסט 14">
            <a:extLst>
              <a:ext uri="{FF2B5EF4-FFF2-40B4-BE49-F238E27FC236}">
                <a16:creationId xmlns:a16="http://schemas.microsoft.com/office/drawing/2014/main" id="{93888BDA-C4C2-9E0C-04DA-E5D293C6D57A}"/>
              </a:ext>
            </a:extLst>
          </p:cNvPr>
          <p:cNvSpPr txBox="1"/>
          <p:nvPr/>
        </p:nvSpPr>
        <p:spPr>
          <a:xfrm>
            <a:off x="2577781" y="3788902"/>
            <a:ext cx="8284028" cy="923330"/>
          </a:xfrm>
          <a:prstGeom prst="rect">
            <a:avLst/>
          </a:prstGeom>
          <a:noFill/>
        </p:spPr>
        <p:txBody>
          <a:bodyPr wrap="square">
            <a:spAutoFit/>
          </a:bodyPr>
          <a:lstStyle/>
          <a:p>
            <a:r>
              <a:rPr lang="he-IL" dirty="0"/>
              <a:t>ביצוע המשימה לא ניתן לבחירה של הילד אך אופן הביצוע בשליטתו ומותנה בבחירתו והחיזוקים הניתנים להחלטתו לבצע מיד כנדרש ובכך להדגיש את תרומתו לאווירה משפחתית נעימה וחיובית. </a:t>
            </a:r>
          </a:p>
        </p:txBody>
      </p:sp>
      <p:sp>
        <p:nvSpPr>
          <p:cNvPr id="16" name="תיבת טקסט 15">
            <a:extLst>
              <a:ext uri="{FF2B5EF4-FFF2-40B4-BE49-F238E27FC236}">
                <a16:creationId xmlns:a16="http://schemas.microsoft.com/office/drawing/2014/main" id="{C0583BD4-0B12-5851-5C32-F632FD266E84}"/>
              </a:ext>
            </a:extLst>
          </p:cNvPr>
          <p:cNvSpPr txBox="1"/>
          <p:nvPr/>
        </p:nvSpPr>
        <p:spPr>
          <a:xfrm>
            <a:off x="6369220" y="204612"/>
            <a:ext cx="5568445" cy="584775"/>
          </a:xfrm>
          <a:prstGeom prst="rect">
            <a:avLst/>
          </a:prstGeom>
          <a:solidFill>
            <a:schemeClr val="tx2">
              <a:lumMod val="50000"/>
              <a:lumOff val="50000"/>
            </a:schemeClr>
          </a:solidFill>
          <a:effectLst>
            <a:softEdge rad="63500"/>
          </a:effectLst>
        </p:spPr>
        <p:txBody>
          <a:bodyPr wrap="square">
            <a:spAutoFit/>
          </a:bodyPr>
          <a:lstStyle/>
          <a:p>
            <a:r>
              <a:rPr kumimoji="0" lang="he-IL" sz="32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a:t>
            </a:r>
            <a:r>
              <a:rPr kumimoji="0" lang="he-IL" sz="3200" b="0" i="0" u="none" strike="noStrike" kern="1200" cap="none" spc="0" normalizeH="0" baseline="0" noProof="0" dirty="0">
                <a:ln>
                  <a:noFill/>
                </a:ln>
                <a:solidFill>
                  <a:schemeClr val="bg1"/>
                </a:solidFill>
                <a:effectLst/>
                <a:uLnTx/>
                <a:uFillTx/>
                <a:latin typeface="Aptos" panose="02110004020202020204"/>
                <a:ea typeface="+mn-ea"/>
                <a:cs typeface="Arial" panose="020B0604020202020204" pitchFamily="34" charset="0"/>
              </a:rPr>
              <a:t>הוראות אפקטיביות - שלבי ביצוע</a:t>
            </a:r>
            <a:endParaRPr lang="he-IL" sz="2000" dirty="0">
              <a:solidFill>
                <a:schemeClr val="bg1"/>
              </a:solidFill>
            </a:endParaRPr>
          </a:p>
        </p:txBody>
      </p:sp>
      <p:pic>
        <p:nvPicPr>
          <p:cNvPr id="8" name="Picture 3">
            <a:extLst>
              <a:ext uri="{FF2B5EF4-FFF2-40B4-BE49-F238E27FC236}">
                <a16:creationId xmlns:a16="http://schemas.microsoft.com/office/drawing/2014/main" id="{FE15F0B6-C09A-9CB2-C35A-8ED72BB45A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23727">
            <a:off x="11076444" y="3824653"/>
            <a:ext cx="520267" cy="1327286"/>
          </a:xfrm>
          <a:prstGeom prst="rect">
            <a:avLst/>
          </a:prstGeom>
          <a:noFill/>
          <a:extLst>
            <a:ext uri="{909E8E84-426E-40DD-AFC4-6F175D3DCCD1}">
              <a14:hiddenFill xmlns:a14="http://schemas.microsoft.com/office/drawing/2010/main">
                <a:solidFill>
                  <a:srgbClr val="FFFFFF"/>
                </a:solidFill>
              </a14:hiddenFill>
            </a:ext>
          </a:extLst>
        </p:spPr>
      </p:pic>
      <p:pic>
        <p:nvPicPr>
          <p:cNvPr id="10" name="תמונה 9">
            <a:extLst>
              <a:ext uri="{FF2B5EF4-FFF2-40B4-BE49-F238E27FC236}">
                <a16:creationId xmlns:a16="http://schemas.microsoft.com/office/drawing/2014/main" id="{5DA13C94-48B5-BDE9-A024-CD12C5E19760}"/>
              </a:ext>
            </a:extLst>
          </p:cNvPr>
          <p:cNvPicPr>
            <a:picLocks noChangeAspect="1"/>
          </p:cNvPicPr>
          <p:nvPr/>
        </p:nvPicPr>
        <p:blipFill>
          <a:blip r:embed="rId4"/>
          <a:stretch>
            <a:fillRect/>
          </a:stretch>
        </p:blipFill>
        <p:spPr>
          <a:xfrm>
            <a:off x="11316153" y="2340428"/>
            <a:ext cx="693402" cy="1329883"/>
          </a:xfrm>
          <a:prstGeom prst="rect">
            <a:avLst/>
          </a:prstGeom>
        </p:spPr>
      </p:pic>
      <p:pic>
        <p:nvPicPr>
          <p:cNvPr id="12" name="תמונה 11">
            <a:extLst>
              <a:ext uri="{FF2B5EF4-FFF2-40B4-BE49-F238E27FC236}">
                <a16:creationId xmlns:a16="http://schemas.microsoft.com/office/drawing/2014/main" id="{87611318-6BEB-8DA7-D3E2-86997D2AE222}"/>
              </a:ext>
            </a:extLst>
          </p:cNvPr>
          <p:cNvPicPr>
            <a:picLocks noChangeAspect="1"/>
          </p:cNvPicPr>
          <p:nvPr/>
        </p:nvPicPr>
        <p:blipFill>
          <a:blip r:embed="rId4"/>
          <a:stretch>
            <a:fillRect/>
          </a:stretch>
        </p:blipFill>
        <p:spPr>
          <a:xfrm rot="401599">
            <a:off x="11617285" y="1273125"/>
            <a:ext cx="446582" cy="856504"/>
          </a:xfrm>
          <a:prstGeom prst="rect">
            <a:avLst/>
          </a:prstGeom>
        </p:spPr>
      </p:pic>
    </p:spTree>
    <p:extLst>
      <p:ext uri="{BB962C8B-B14F-4D97-AF65-F5344CB8AC3E}">
        <p14:creationId xmlns:p14="http://schemas.microsoft.com/office/powerpoint/2010/main" val="9372850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תיבת טקסט 1">
            <a:extLst>
              <a:ext uri="{FF2B5EF4-FFF2-40B4-BE49-F238E27FC236}">
                <a16:creationId xmlns:a16="http://schemas.microsoft.com/office/drawing/2014/main" id="{7661CBB5-7DFB-C90D-334C-7F01357BE72B}"/>
              </a:ext>
            </a:extLst>
          </p:cNvPr>
          <p:cNvSpPr txBox="1"/>
          <p:nvPr/>
        </p:nvSpPr>
        <p:spPr>
          <a:xfrm>
            <a:off x="7315200" y="133818"/>
            <a:ext cx="4591309" cy="545706"/>
          </a:xfrm>
          <a:prstGeom prst="rect">
            <a:avLst/>
          </a:prstGeom>
          <a:solidFill>
            <a:schemeClr val="tx2">
              <a:lumMod val="50000"/>
              <a:lumOff val="50000"/>
            </a:schemeClr>
          </a:solidFill>
          <a:effectLst>
            <a:softEdge rad="63500"/>
          </a:effectLst>
        </p:spPr>
        <p:txBody>
          <a:bodyPr vert="horz" lIns="91440" tIns="45720" rIns="91440" bIns="45720" rtlCol="0" anchor="t">
            <a:normAutofit/>
          </a:bodyPr>
          <a:lstStyle/>
          <a:p>
            <a:pPr algn="r">
              <a:lnSpc>
                <a:spcPct val="90000"/>
              </a:lnSpc>
              <a:spcBef>
                <a:spcPct val="0"/>
              </a:spcBef>
              <a:spcAft>
                <a:spcPts val="600"/>
              </a:spcAft>
            </a:pPr>
            <a:r>
              <a:rPr lang="he-IL" sz="3200" dirty="0">
                <a:solidFill>
                  <a:schemeClr val="bg1"/>
                </a:solidFill>
                <a:latin typeface="+mj-lt"/>
                <a:ea typeface="+mj-ea"/>
              </a:rPr>
              <a:t>תגובה להתנהגות לא נאותה</a:t>
            </a:r>
            <a:endParaRPr lang="en-US" sz="3200" dirty="0">
              <a:solidFill>
                <a:schemeClr val="bg1"/>
              </a:solidFill>
              <a:latin typeface="+mj-lt"/>
              <a:ea typeface="+mj-ea"/>
            </a:endParaRPr>
          </a:p>
        </p:txBody>
      </p:sp>
      <p:sp>
        <p:nvSpPr>
          <p:cNvPr id="3" name="תיבת טקסט 2">
            <a:extLst>
              <a:ext uri="{FF2B5EF4-FFF2-40B4-BE49-F238E27FC236}">
                <a16:creationId xmlns:a16="http://schemas.microsoft.com/office/drawing/2014/main" id="{682628F2-C568-AA02-EBFE-35D735AC0011}"/>
              </a:ext>
            </a:extLst>
          </p:cNvPr>
          <p:cNvSpPr txBox="1"/>
          <p:nvPr/>
        </p:nvSpPr>
        <p:spPr>
          <a:xfrm>
            <a:off x="628650" y="832628"/>
            <a:ext cx="11150816" cy="707886"/>
          </a:xfrm>
          <a:prstGeom prst="rect">
            <a:avLst/>
          </a:prstGeom>
          <a:noFill/>
        </p:spPr>
        <p:txBody>
          <a:bodyPr wrap="square" rtlCol="1">
            <a:spAutoFit/>
          </a:bodyPr>
          <a:lstStyle/>
          <a:p>
            <a:pPr algn="ctr"/>
            <a:r>
              <a:rPr lang="he-IL" sz="2000" dirty="0"/>
              <a:t>תגובת ההורה להתנהגות לא נאותה של ילדו, מתבססת על סיבה ותוצאה.</a:t>
            </a:r>
          </a:p>
          <a:p>
            <a:pPr algn="ctr"/>
            <a:r>
              <a:rPr lang="he-IL" sz="2000" dirty="0"/>
              <a:t>ההבדל העיקרי הינו העמדה הפנימית של ההורה לאופן התגובה. </a:t>
            </a:r>
          </a:p>
        </p:txBody>
      </p:sp>
      <p:pic>
        <p:nvPicPr>
          <p:cNvPr id="4" name="תמונה 3">
            <a:extLst>
              <a:ext uri="{FF2B5EF4-FFF2-40B4-BE49-F238E27FC236}">
                <a16:creationId xmlns:a16="http://schemas.microsoft.com/office/drawing/2014/main" id="{EC9A80C7-916F-DF93-8D8A-CCA415C0A3FF}"/>
              </a:ext>
            </a:extLst>
          </p:cNvPr>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artisticPlasticWrap/>
                    </a14:imgEffect>
                  </a14:imgLayer>
                </a14:imgProps>
              </a:ext>
            </a:extLst>
          </a:blip>
          <a:stretch>
            <a:fillRect/>
          </a:stretch>
        </p:blipFill>
        <p:spPr>
          <a:xfrm>
            <a:off x="3658560" y="1657455"/>
            <a:ext cx="4874879" cy="4867874"/>
          </a:xfrm>
          <a:prstGeom prst="rect">
            <a:avLst/>
          </a:prstGeom>
        </p:spPr>
      </p:pic>
      <p:sp>
        <p:nvSpPr>
          <p:cNvPr id="6" name="תיבת טקסט 5">
            <a:extLst>
              <a:ext uri="{FF2B5EF4-FFF2-40B4-BE49-F238E27FC236}">
                <a16:creationId xmlns:a16="http://schemas.microsoft.com/office/drawing/2014/main" id="{29BE7501-5FE7-47CE-B442-B7F51450CE52}"/>
              </a:ext>
            </a:extLst>
          </p:cNvPr>
          <p:cNvSpPr txBox="1"/>
          <p:nvPr/>
        </p:nvSpPr>
        <p:spPr>
          <a:xfrm>
            <a:off x="6904587" y="2063151"/>
            <a:ext cx="4874879" cy="923330"/>
          </a:xfrm>
          <a:prstGeom prst="rect">
            <a:avLst/>
          </a:prstGeom>
          <a:noFill/>
        </p:spPr>
        <p:txBody>
          <a:bodyPr wrap="square" rtlCol="1">
            <a:spAutoFit/>
          </a:bodyPr>
          <a:lstStyle/>
          <a:p>
            <a:pPr algn="just"/>
            <a:r>
              <a:rPr lang="he-IL" dirty="0">
                <a:effectLst>
                  <a:outerShdw blurRad="38100" dist="38100" dir="2700000" algn="tl">
                    <a:srgbClr val="000000">
                      <a:alpha val="43137"/>
                    </a:srgbClr>
                  </a:outerShdw>
                </a:effectLst>
              </a:rPr>
              <a:t>תגובה "חינוכית" - תגובה שמטרתה ללמד את הילד את הקשר שבין המעשה לתוצאה ולהשלכותיה. כזו המחוברת להתנהגות בהקשר ובמידת החומרה. </a:t>
            </a:r>
          </a:p>
        </p:txBody>
      </p:sp>
      <p:sp>
        <p:nvSpPr>
          <p:cNvPr id="8" name="תיבת טקסט 7">
            <a:extLst>
              <a:ext uri="{FF2B5EF4-FFF2-40B4-BE49-F238E27FC236}">
                <a16:creationId xmlns:a16="http://schemas.microsoft.com/office/drawing/2014/main" id="{7DEB8121-E5B4-6988-7DDE-2D597725758C}"/>
              </a:ext>
            </a:extLst>
          </p:cNvPr>
          <p:cNvSpPr txBox="1"/>
          <p:nvPr/>
        </p:nvSpPr>
        <p:spPr>
          <a:xfrm>
            <a:off x="7184570" y="4545270"/>
            <a:ext cx="4721939" cy="2031325"/>
          </a:xfrm>
          <a:prstGeom prst="rect">
            <a:avLst/>
          </a:prstGeom>
          <a:noFill/>
        </p:spPr>
        <p:txBody>
          <a:bodyPr wrap="square">
            <a:spAutoFit/>
          </a:bodyPr>
          <a:lstStyle/>
          <a:p>
            <a:pPr algn="just"/>
            <a:r>
              <a:rPr lang="he-IL" dirty="0"/>
              <a:t>לצורך התאמת "תגובה טבעית", ניתן לבחון האם יש לזה הקבלה לעולם המבוגרים - למשל, עובד לא סיים את המוטל עליו, יתכן שיהיה עליו להישאר זמן ארוך יותר בעבודה על מנת לסיים את חובותיו. בהקבלה - כאשר ילד לא סיים להכין את שיעורי הבית שלו ניתן לדרוש ממנו לסיים את הכנתן לפני שיתחיל פעילות פנאי לבחירתו.</a:t>
            </a:r>
          </a:p>
        </p:txBody>
      </p:sp>
      <p:sp>
        <p:nvSpPr>
          <p:cNvPr id="13" name="תיבת טקסט 12">
            <a:extLst>
              <a:ext uri="{FF2B5EF4-FFF2-40B4-BE49-F238E27FC236}">
                <a16:creationId xmlns:a16="http://schemas.microsoft.com/office/drawing/2014/main" id="{88C71DF3-C2CB-C1F6-62A2-23A8B7207080}"/>
              </a:ext>
            </a:extLst>
          </p:cNvPr>
          <p:cNvSpPr txBox="1"/>
          <p:nvPr/>
        </p:nvSpPr>
        <p:spPr>
          <a:xfrm>
            <a:off x="7092724" y="3293675"/>
            <a:ext cx="4721939" cy="1200329"/>
          </a:xfrm>
          <a:prstGeom prst="rect">
            <a:avLst/>
          </a:prstGeom>
          <a:noFill/>
        </p:spPr>
        <p:txBody>
          <a:bodyPr wrap="square">
            <a:spAutoFit/>
          </a:bodyPr>
          <a:lstStyle/>
          <a:p>
            <a:pPr algn="just"/>
            <a:r>
              <a:rPr lang="he-IL" dirty="0"/>
              <a:t>תגובה חינוכית מאפשרת לילד "מרחב תיקון". כלומר, ההורה מכוון את הילד להתנהגות שהוא נדרש לנהוג לפיה, על מנת לקבל את זכויותיו ואת מבוקשו.</a:t>
            </a:r>
          </a:p>
        </p:txBody>
      </p:sp>
      <p:sp>
        <p:nvSpPr>
          <p:cNvPr id="19" name="תיבת טקסט 18">
            <a:extLst>
              <a:ext uri="{FF2B5EF4-FFF2-40B4-BE49-F238E27FC236}">
                <a16:creationId xmlns:a16="http://schemas.microsoft.com/office/drawing/2014/main" id="{EBA153B6-FB5B-A4BE-8F14-66D98F046954}"/>
              </a:ext>
            </a:extLst>
          </p:cNvPr>
          <p:cNvSpPr txBox="1"/>
          <p:nvPr/>
        </p:nvSpPr>
        <p:spPr>
          <a:xfrm>
            <a:off x="583685" y="3194274"/>
            <a:ext cx="4515592" cy="923330"/>
          </a:xfrm>
          <a:prstGeom prst="rect">
            <a:avLst/>
          </a:prstGeom>
          <a:noFill/>
        </p:spPr>
        <p:txBody>
          <a:bodyPr wrap="square">
            <a:spAutoFit/>
          </a:bodyPr>
          <a:lstStyle/>
          <a:p>
            <a:pPr algn="just"/>
            <a:r>
              <a:rPr lang="he-IL" dirty="0"/>
              <a:t>תגובת ענישה גורמת לילד לייחס את התוצאה השלילית לגורם המעניש ולא להתנהגות שלו עצמו או לפעולה שביצע. </a:t>
            </a:r>
          </a:p>
        </p:txBody>
      </p:sp>
      <p:sp>
        <p:nvSpPr>
          <p:cNvPr id="20" name="תיבת טקסט 19">
            <a:extLst>
              <a:ext uri="{FF2B5EF4-FFF2-40B4-BE49-F238E27FC236}">
                <a16:creationId xmlns:a16="http://schemas.microsoft.com/office/drawing/2014/main" id="{16C37EFC-8123-BDE8-D483-A08A060F6EDD}"/>
              </a:ext>
            </a:extLst>
          </p:cNvPr>
          <p:cNvSpPr txBox="1"/>
          <p:nvPr/>
        </p:nvSpPr>
        <p:spPr>
          <a:xfrm>
            <a:off x="501606" y="2120278"/>
            <a:ext cx="4963023" cy="646331"/>
          </a:xfrm>
          <a:prstGeom prst="rect">
            <a:avLst/>
          </a:prstGeom>
          <a:noFill/>
        </p:spPr>
        <p:txBody>
          <a:bodyPr wrap="square">
            <a:spAutoFit/>
          </a:bodyPr>
          <a:lstStyle/>
          <a:p>
            <a:pPr algn="just"/>
            <a:r>
              <a:rPr lang="he-IL" dirty="0">
                <a:effectLst>
                  <a:outerShdw blurRad="38100" dist="38100" dir="2700000" algn="tl">
                    <a:srgbClr val="000000">
                      <a:alpha val="43137"/>
                    </a:srgbClr>
                  </a:outerShdw>
                </a:effectLst>
              </a:rPr>
              <a:t>תגובת ענישה – תגובה הנובעת מהצורך של המבוגר להחזיר עצמו את תחושת השליטה במצב.</a:t>
            </a:r>
          </a:p>
        </p:txBody>
      </p:sp>
      <p:sp>
        <p:nvSpPr>
          <p:cNvPr id="22" name="תיבת טקסט 21">
            <a:extLst>
              <a:ext uri="{FF2B5EF4-FFF2-40B4-BE49-F238E27FC236}">
                <a16:creationId xmlns:a16="http://schemas.microsoft.com/office/drawing/2014/main" id="{D2009B83-0799-ED74-5D54-F4EEDBAC6534}"/>
              </a:ext>
            </a:extLst>
          </p:cNvPr>
          <p:cNvSpPr txBox="1"/>
          <p:nvPr/>
        </p:nvSpPr>
        <p:spPr>
          <a:xfrm>
            <a:off x="628650" y="4545270"/>
            <a:ext cx="4335237" cy="1477328"/>
          </a:xfrm>
          <a:prstGeom prst="rect">
            <a:avLst/>
          </a:prstGeom>
          <a:noFill/>
        </p:spPr>
        <p:txBody>
          <a:bodyPr wrap="square">
            <a:spAutoFit/>
          </a:bodyPr>
          <a:lstStyle/>
          <a:p>
            <a:pPr algn="just"/>
            <a:r>
              <a:rPr lang="he-IL" dirty="0"/>
              <a:t>יתרה מזאת, נמצא כי ענישה לא משנה התנהגות שלילית אלא עוצרת אותה לזמן קצר ולרוב רק בנוכחות הגורם המעניש ועל כן מומלץ מאוד להימנע ממתן עונשים, בעיקר כי הם לא באמת יעילים.</a:t>
            </a:r>
          </a:p>
        </p:txBody>
      </p:sp>
    </p:spTree>
    <p:extLst>
      <p:ext uri="{BB962C8B-B14F-4D97-AF65-F5344CB8AC3E}">
        <p14:creationId xmlns:p14="http://schemas.microsoft.com/office/powerpoint/2010/main" val="2333957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תיבת טקסט 3">
            <a:extLst>
              <a:ext uri="{FF2B5EF4-FFF2-40B4-BE49-F238E27FC236}">
                <a16:creationId xmlns:a16="http://schemas.microsoft.com/office/drawing/2014/main" id="{F24467E8-46D0-5018-4788-73CC9C0C0A89}"/>
              </a:ext>
            </a:extLst>
          </p:cNvPr>
          <p:cNvSpPr txBox="1"/>
          <p:nvPr/>
        </p:nvSpPr>
        <p:spPr>
          <a:xfrm>
            <a:off x="4056639" y="884756"/>
            <a:ext cx="5170716" cy="2186817"/>
          </a:xfrm>
          <a:prstGeom prst="rect">
            <a:avLst/>
          </a:prstGeom>
          <a:noFill/>
        </p:spPr>
        <p:txBody>
          <a:bodyPr wrap="square">
            <a:spAutoFit/>
          </a:bodyPr>
          <a:lstStyle/>
          <a:p>
            <a:pPr marL="0" marR="0" lvl="0" indent="0" algn="ctr" defTabSz="914400" eaLnBrk="0" fontAlgn="base" latinLnBrk="0" hangingPunct="0">
              <a:lnSpc>
                <a:spcPct val="200000"/>
              </a:lnSpc>
              <a:spcBef>
                <a:spcPct val="0"/>
              </a:spcBef>
              <a:spcAft>
                <a:spcPct val="0"/>
              </a:spcAft>
              <a:buClrTx/>
              <a:buSzTx/>
              <a:buFontTx/>
              <a:buNone/>
              <a:tabLst/>
              <a:defRPr/>
            </a:pPr>
            <a:r>
              <a:rPr kumimoji="0" lang="he-IL" altLang="he-IL" sz="2400" b="1" i="0" u="none" strike="noStrike" kern="1200" cap="none" spc="0" normalizeH="0" baseline="0" noProof="0" dirty="0">
                <a:ln>
                  <a:noFill/>
                </a:ln>
                <a:solidFill>
                  <a:srgbClr val="1F4E79"/>
                </a:solidFill>
                <a:effectLst/>
                <a:uLnTx/>
                <a:uFillTx/>
                <a:latin typeface="Tahoma" panose="020B0604030504040204" pitchFamily="34" charset="0"/>
                <a:ea typeface="+mn-ea"/>
                <a:cs typeface="Tahoma" panose="020B0604030504040204" pitchFamily="34" charset="0"/>
              </a:rPr>
              <a:t>מומלץ להקפיד על יחס של </a:t>
            </a:r>
          </a:p>
          <a:p>
            <a:pPr marL="0" marR="0" lvl="0" indent="0" algn="ctr" defTabSz="914400" eaLnBrk="0" fontAlgn="base" latinLnBrk="0" hangingPunct="0">
              <a:lnSpc>
                <a:spcPct val="200000"/>
              </a:lnSpc>
              <a:spcBef>
                <a:spcPct val="0"/>
              </a:spcBef>
              <a:spcAft>
                <a:spcPct val="0"/>
              </a:spcAft>
              <a:buClrTx/>
              <a:buSzTx/>
              <a:buFontTx/>
              <a:buNone/>
              <a:tabLst/>
              <a:defRPr/>
            </a:pPr>
            <a:r>
              <a:rPr lang="he-IL" altLang="he-IL" sz="2400" b="1" dirty="0">
                <a:solidFill>
                  <a:srgbClr val="1F4E79"/>
                </a:solidFill>
                <a:latin typeface="Tahoma" panose="020B0604030504040204" pitchFamily="34" charset="0"/>
                <a:cs typeface="Tahoma" panose="020B0604030504040204" pitchFamily="34" charset="0"/>
              </a:rPr>
              <a:t>	</a:t>
            </a:r>
            <a:r>
              <a:rPr kumimoji="0" lang="he-IL" altLang="he-IL" sz="2400" b="1" i="0" u="none" strike="noStrike" kern="1200" cap="none" spc="0" normalizeH="0" baseline="0" noProof="0" dirty="0">
                <a:ln>
                  <a:noFill/>
                </a:ln>
                <a:solidFill>
                  <a:srgbClr val="1F4E79"/>
                </a:solidFill>
                <a:effectLst/>
                <a:uLnTx/>
                <a:uFillTx/>
                <a:latin typeface="Tahoma" panose="020B0604030504040204" pitchFamily="34" charset="0"/>
                <a:ea typeface="+mn-ea"/>
                <a:cs typeface="Tahoma" panose="020B0604030504040204" pitchFamily="34" charset="0"/>
              </a:rPr>
              <a:t>שני שליש חיזוקים חיוביים </a:t>
            </a:r>
            <a:endParaRPr lang="he-IL" altLang="he-IL" sz="2400" b="1" dirty="0">
              <a:solidFill>
                <a:srgbClr val="1F4E79"/>
              </a:solidFill>
              <a:latin typeface="Tahoma" panose="020B0604030504040204" pitchFamily="34" charset="0"/>
              <a:cs typeface="Tahoma" panose="020B0604030504040204" pitchFamily="34" charset="0"/>
            </a:endParaRPr>
          </a:p>
          <a:p>
            <a:pPr marL="0" marR="0" lvl="0" indent="0" algn="ctr" defTabSz="914400" eaLnBrk="0" fontAlgn="base" latinLnBrk="0" hangingPunct="0">
              <a:lnSpc>
                <a:spcPct val="200000"/>
              </a:lnSpc>
              <a:spcBef>
                <a:spcPct val="0"/>
              </a:spcBef>
              <a:spcAft>
                <a:spcPct val="0"/>
              </a:spcAft>
              <a:buClrTx/>
              <a:buSzTx/>
              <a:buFontTx/>
              <a:buNone/>
              <a:tabLst/>
              <a:defRPr/>
            </a:pPr>
            <a:r>
              <a:rPr kumimoji="0" lang="he-IL" altLang="he-IL" sz="2400" b="1" i="0" u="none" strike="noStrike" kern="1200" cap="none" spc="0" normalizeH="0" baseline="0" noProof="0" dirty="0">
                <a:ln>
                  <a:noFill/>
                </a:ln>
                <a:solidFill>
                  <a:srgbClr val="1F4E79"/>
                </a:solidFill>
                <a:effectLst/>
                <a:uLnTx/>
                <a:uFillTx/>
                <a:latin typeface="Tahoma" panose="020B0604030504040204" pitchFamily="34" charset="0"/>
                <a:ea typeface="+mn-ea"/>
                <a:cs typeface="Tahoma" panose="020B0604030504040204" pitchFamily="34" charset="0"/>
              </a:rPr>
              <a:t>שליש תגובות בולמות</a:t>
            </a:r>
            <a:endParaRPr kumimoji="0" lang="he-IL" altLang="he-IL" sz="2400" b="1" i="0" u="none" strike="noStrike" kern="1200" cap="none" spc="0" normalizeH="0" baseline="0" noProof="0" dirty="0">
              <a:ln>
                <a:noFill/>
              </a:ln>
              <a:solidFill>
                <a:prstClr val="black"/>
              </a:solidFill>
              <a:effectLst/>
              <a:uLnTx/>
              <a:uFillTx/>
              <a:latin typeface="Tahoma" panose="020B0604030504040204" pitchFamily="34" charset="0"/>
              <a:ea typeface="+mn-ea"/>
              <a:cs typeface="Tahoma" panose="020B0604030504040204" pitchFamily="34" charset="0"/>
            </a:endParaRPr>
          </a:p>
        </p:txBody>
      </p:sp>
      <p:pic>
        <p:nvPicPr>
          <p:cNvPr id="5" name="תמונה 4">
            <a:extLst>
              <a:ext uri="{FF2B5EF4-FFF2-40B4-BE49-F238E27FC236}">
                <a16:creationId xmlns:a16="http://schemas.microsoft.com/office/drawing/2014/main" id="{2619EA43-39EE-17E3-2325-FEE2E70E768C}"/>
              </a:ext>
            </a:extLst>
          </p:cNvPr>
          <p:cNvPicPr>
            <a:picLocks noChangeAspect="1"/>
          </p:cNvPicPr>
          <p:nvPr/>
        </p:nvPicPr>
        <p:blipFill>
          <a:blip r:embed="rId2"/>
          <a:stretch>
            <a:fillRect/>
          </a:stretch>
        </p:blipFill>
        <p:spPr>
          <a:xfrm>
            <a:off x="874259" y="446733"/>
            <a:ext cx="3797979" cy="3788484"/>
          </a:xfrm>
          <a:prstGeom prst="rect">
            <a:avLst/>
          </a:prstGeom>
        </p:spPr>
      </p:pic>
      <p:pic>
        <p:nvPicPr>
          <p:cNvPr id="6" name="image49.jpeg">
            <a:extLst>
              <a:ext uri="{FF2B5EF4-FFF2-40B4-BE49-F238E27FC236}">
                <a16:creationId xmlns:a16="http://schemas.microsoft.com/office/drawing/2014/main" id="{C403E625-7C0B-4DE4-761F-5F4307436960}"/>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9945" b="90661" l="9943" r="89976">
                        <a14:foregroundMark x1="57235" y1="49545" x2="65238" y2="45785"/>
                        <a14:foregroundMark x1="65238" y1="45785" x2="52546" y2="74530"/>
                        <a14:foregroundMark x1="52546" y1="74530" x2="51900" y2="95694"/>
                        <a14:foregroundMark x1="51900" y1="95694" x2="41552" y2="96725"/>
                        <a14:foregroundMark x1="41552" y1="96725" x2="35732" y2="90661"/>
                        <a14:foregroundMark x1="35732" y1="90661" x2="36055" y2="90297"/>
                      </a14:backgroundRemoval>
                    </a14:imgEffect>
                    <a14:imgEffect>
                      <a14:brightnessContrast bright="20000" contrast="20000"/>
                    </a14:imgEffect>
                  </a14:imgLayer>
                </a14:imgProps>
              </a:ext>
            </a:extLst>
          </a:blip>
          <a:srcRect l="26508" t="26411" r="26296" b="13644"/>
          <a:stretch/>
        </p:blipFill>
        <p:spPr>
          <a:xfrm flipH="1">
            <a:off x="7893273" y="884755"/>
            <a:ext cx="1430531" cy="2286943"/>
          </a:xfrm>
          <a:prstGeom prst="rect">
            <a:avLst/>
          </a:prstGeom>
        </p:spPr>
      </p:pic>
      <p:grpSp>
        <p:nvGrpSpPr>
          <p:cNvPr id="9" name="קבוצה 8">
            <a:extLst>
              <a:ext uri="{FF2B5EF4-FFF2-40B4-BE49-F238E27FC236}">
                <a16:creationId xmlns:a16="http://schemas.microsoft.com/office/drawing/2014/main" id="{C4D4F671-0D94-093A-B29F-B1834C12F0EF}"/>
              </a:ext>
            </a:extLst>
          </p:cNvPr>
          <p:cNvGrpSpPr/>
          <p:nvPr/>
        </p:nvGrpSpPr>
        <p:grpSpPr>
          <a:xfrm>
            <a:off x="217714" y="2838782"/>
            <a:ext cx="11615511" cy="3642920"/>
            <a:chOff x="-531813" y="2174754"/>
            <a:chExt cx="10958966" cy="3642920"/>
          </a:xfrm>
        </p:grpSpPr>
        <p:pic>
          <p:nvPicPr>
            <p:cNvPr id="1026" name="Picture 2">
              <a:extLst>
                <a:ext uri="{FF2B5EF4-FFF2-40B4-BE49-F238E27FC236}">
                  <a16:creationId xmlns:a16="http://schemas.microsoft.com/office/drawing/2014/main" id="{AFE6677E-4A17-66C5-7316-1E0558ACE90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69978" y="4243773"/>
              <a:ext cx="257175" cy="4953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698DCB54-2539-CC60-F414-F6F2A301C8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113507" y="2864251"/>
              <a:ext cx="2286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F9877EB2-034C-A09F-42B6-55ECD211449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41629" y="3571189"/>
              <a:ext cx="257175" cy="50482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1">
              <a:extLst>
                <a:ext uri="{FF2B5EF4-FFF2-40B4-BE49-F238E27FC236}">
                  <a16:creationId xmlns:a16="http://schemas.microsoft.com/office/drawing/2014/main" id="{01669BF1-0FB9-CB14-2BA5-C3E1768A7F68}"/>
                </a:ext>
              </a:extLst>
            </p:cNvPr>
            <p:cNvSpPr>
              <a:spLocks noChangeArrowheads="1"/>
            </p:cNvSpPr>
            <p:nvPr/>
          </p:nvSpPr>
          <p:spPr bwMode="auto">
            <a:xfrm>
              <a:off x="-531813" y="2174754"/>
              <a:ext cx="10730139" cy="3642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09370" tIns="0" rIns="91440" bIns="45720" numCol="1" anchor="ctr" anchorCtr="0" compatLnSpc="1">
              <a:prstTxWarp prst="textNoShape">
                <a:avLst/>
              </a:prstTxWarp>
              <a:spAutoFit/>
            </a:bodyPr>
            <a:lstStyle/>
            <a:p>
              <a:pPr marL="0" marR="0" lvl="0" indent="0" algn="r" defTabSz="914400" eaLnBrk="0" fontAlgn="base" latinLnBrk="0" hangingPunct="0">
                <a:lnSpc>
                  <a:spcPct val="200000"/>
                </a:lnSpc>
                <a:spcBef>
                  <a:spcPct val="0"/>
                </a:spcBef>
                <a:spcAft>
                  <a:spcPct val="0"/>
                </a:spcAft>
                <a:buClrTx/>
                <a:buSzTx/>
                <a:buFontTx/>
                <a:buNone/>
                <a:tabLst/>
              </a:pPr>
              <a:r>
                <a:rPr kumimoji="0" lang="he-IL" altLang="he-IL" sz="2000" b="0" i="0" u="none" strike="noStrike" cap="none" normalizeH="0" baseline="0" dirty="0">
                  <a:ln>
                    <a:noFill/>
                  </a:ln>
                  <a:solidFill>
                    <a:srgbClr val="1F4E79"/>
                  </a:solidFill>
                  <a:effectLst/>
                  <a:latin typeface="Tahoma" panose="020B0604030504040204" pitchFamily="34" charset="0"/>
                  <a:cs typeface="Tahoma" panose="020B0604030504040204" pitchFamily="34" charset="0"/>
                </a:rPr>
                <a:t>ילד מתנהג בצורה שלילית ולא רצויה</a:t>
              </a:r>
              <a:endParaRPr kumimoji="0" lang="he-IL" altLang="he-IL" sz="1800" b="0" i="0" u="none" strike="noStrike" cap="none" normalizeH="0" baseline="0" dirty="0">
                <a:ln>
                  <a:noFill/>
                </a:ln>
                <a:solidFill>
                  <a:schemeClr val="tx1"/>
                </a:solidFill>
                <a:effectLst/>
                <a:latin typeface="Arial" panose="020B0604020202020204" pitchFamily="34" charset="0"/>
              </a:endParaRPr>
            </a:p>
            <a:p>
              <a:pPr marL="0" marR="0" lvl="0" indent="0" algn="r" defTabSz="914400" eaLnBrk="0" fontAlgn="base" latinLnBrk="0" hangingPunct="0">
                <a:lnSpc>
                  <a:spcPct val="200000"/>
                </a:lnSpc>
                <a:spcBef>
                  <a:spcPct val="0"/>
                </a:spcBef>
                <a:spcAft>
                  <a:spcPct val="0"/>
                </a:spcAft>
                <a:buClrTx/>
                <a:buSzTx/>
                <a:buFontTx/>
                <a:buNone/>
                <a:tabLst/>
              </a:pPr>
              <a:r>
                <a:rPr kumimoji="0" lang="he-IL" altLang="he-IL" sz="2000" b="0" i="0" u="none" strike="noStrike" cap="none" normalizeH="0" baseline="0" dirty="0">
                  <a:ln>
                    <a:noFill/>
                  </a:ln>
                  <a:solidFill>
                    <a:srgbClr val="1F4E79"/>
                  </a:solidFill>
                  <a:effectLst/>
                  <a:latin typeface="Tahoma" panose="020B0604030504040204" pitchFamily="34" charset="0"/>
                  <a:cs typeface="Tahoma" panose="020B0604030504040204" pitchFamily="34" charset="0"/>
                </a:rPr>
                <a:t>סימן מוסכם – </a:t>
              </a:r>
              <a:r>
                <a:rPr kumimoji="0" lang="he-IL" altLang="he-IL" sz="1600" b="0" i="0" u="none" strike="noStrike" cap="none" normalizeH="0" baseline="0" dirty="0">
                  <a:ln>
                    <a:noFill/>
                  </a:ln>
                  <a:solidFill>
                    <a:srgbClr val="1F4E79"/>
                  </a:solidFill>
                  <a:effectLst/>
                  <a:latin typeface="Tahoma" panose="020B0604030504040204" pitchFamily="34" charset="0"/>
                  <a:cs typeface="Tahoma" panose="020B0604030504040204" pitchFamily="34" charset="0"/>
                </a:rPr>
                <a:t>להזכיר ללא מילים, כי ההתנהגות איננה מותאמת.</a:t>
              </a:r>
              <a:endParaRPr kumimoji="0" lang="he-IL" altLang="he-IL" sz="1600" b="0" i="0" u="none" strike="noStrike" cap="none" normalizeH="0" baseline="0" dirty="0">
                <a:ln>
                  <a:noFill/>
                </a:ln>
                <a:solidFill>
                  <a:schemeClr val="tx1"/>
                </a:solidFill>
                <a:effectLst/>
              </a:endParaRPr>
            </a:p>
            <a:p>
              <a:pPr marL="0" marR="0" lvl="0" indent="0" algn="r" defTabSz="914400" eaLnBrk="0" fontAlgn="base" latinLnBrk="0" hangingPunct="0">
                <a:lnSpc>
                  <a:spcPct val="200000"/>
                </a:lnSpc>
                <a:spcBef>
                  <a:spcPct val="0"/>
                </a:spcBef>
                <a:spcAft>
                  <a:spcPct val="0"/>
                </a:spcAft>
                <a:buClrTx/>
                <a:buSzTx/>
                <a:buFontTx/>
                <a:buNone/>
                <a:tabLst/>
              </a:pPr>
              <a:r>
                <a:rPr kumimoji="0" lang="he-IL" altLang="he-IL" sz="2000" b="0" i="0" u="none" strike="noStrike" cap="none" normalizeH="0" baseline="0" dirty="0">
                  <a:ln>
                    <a:noFill/>
                  </a:ln>
                  <a:solidFill>
                    <a:srgbClr val="1F4E79"/>
                  </a:solidFill>
                  <a:effectLst/>
                  <a:latin typeface="Tahoma" panose="020B0604030504040204" pitchFamily="34" charset="0"/>
                  <a:cs typeface="Tahoma" panose="020B0604030504040204" pitchFamily="34" charset="0"/>
                </a:rPr>
                <a:t>פונים לילד בשקט ומבהירים לו מה עליו להפסיק לעשות באופן ברור ובמינימום</a:t>
              </a:r>
              <a:r>
                <a:rPr lang="he-IL" altLang="he-IL" sz="2000" dirty="0">
                  <a:solidFill>
                    <a:srgbClr val="1F4E79"/>
                  </a:solidFill>
                  <a:latin typeface="Tahoma" panose="020B0604030504040204" pitchFamily="34" charset="0"/>
                  <a:cs typeface="Tahoma" panose="020B0604030504040204" pitchFamily="34" charset="0"/>
                </a:rPr>
                <a:t> </a:t>
              </a:r>
              <a:r>
                <a:rPr kumimoji="0" lang="he-IL" altLang="he-IL" sz="2000" b="0" i="0" u="none" strike="noStrike" cap="none" normalizeH="0" baseline="0" dirty="0">
                  <a:ln>
                    <a:noFill/>
                  </a:ln>
                  <a:solidFill>
                    <a:srgbClr val="1F4E79"/>
                  </a:solidFill>
                  <a:effectLst/>
                  <a:latin typeface="Tahoma" panose="020B0604030504040204" pitchFamily="34" charset="0"/>
                  <a:cs typeface="Tahoma" panose="020B0604030504040204" pitchFamily="34" charset="0"/>
                </a:rPr>
                <a:t>מילים.</a:t>
              </a:r>
              <a:endParaRPr lang="he-IL" altLang="he-IL" sz="2000" dirty="0">
                <a:solidFill>
                  <a:srgbClr val="1F4E79"/>
                </a:solidFill>
                <a:latin typeface="Tahoma" panose="020B0604030504040204" pitchFamily="34" charset="0"/>
                <a:cs typeface="Tahoma" panose="020B0604030504040204" pitchFamily="34" charset="0"/>
              </a:endParaRPr>
            </a:p>
            <a:p>
              <a:pPr marL="0" marR="0" lvl="0" indent="0" algn="r" defTabSz="914400" eaLnBrk="0" fontAlgn="base" latinLnBrk="0" hangingPunct="0">
                <a:lnSpc>
                  <a:spcPct val="200000"/>
                </a:lnSpc>
                <a:spcBef>
                  <a:spcPct val="0"/>
                </a:spcBef>
                <a:spcAft>
                  <a:spcPct val="0"/>
                </a:spcAft>
                <a:buClrTx/>
                <a:buSzTx/>
                <a:buFontTx/>
                <a:buNone/>
                <a:tabLst/>
              </a:pPr>
              <a:r>
                <a:rPr kumimoji="0" lang="he-IL" altLang="he-IL" sz="2000" b="0" i="0" u="none" strike="noStrike" cap="none" normalizeH="0" baseline="0" dirty="0">
                  <a:ln>
                    <a:noFill/>
                  </a:ln>
                  <a:solidFill>
                    <a:srgbClr val="1F4E79"/>
                  </a:solidFill>
                  <a:effectLst/>
                  <a:latin typeface="Tahoma" panose="020B0604030504040204" pitchFamily="34" charset="0"/>
                  <a:cs typeface="Tahoma" panose="020B0604030504040204" pitchFamily="34" charset="0"/>
                </a:rPr>
                <a:t>פונים שוב לילד בצורה תקיפה יותר ובקול רם - בהוראה על הפסקת ההתנהגות.</a:t>
              </a:r>
              <a:endParaRPr lang="he-IL" altLang="he-IL" sz="2000" dirty="0">
                <a:solidFill>
                  <a:srgbClr val="1F4E79"/>
                </a:solidFill>
                <a:latin typeface="Tahoma" panose="020B0604030504040204" pitchFamily="34" charset="0"/>
                <a:cs typeface="Tahoma" panose="020B0604030504040204" pitchFamily="34" charset="0"/>
              </a:endParaRPr>
            </a:p>
            <a:p>
              <a:pPr marL="0" marR="0" lvl="0" indent="0" algn="r" defTabSz="914400" eaLnBrk="0" fontAlgn="base" latinLnBrk="0" hangingPunct="0">
                <a:lnSpc>
                  <a:spcPct val="200000"/>
                </a:lnSpc>
                <a:spcBef>
                  <a:spcPct val="0"/>
                </a:spcBef>
                <a:spcAft>
                  <a:spcPct val="0"/>
                </a:spcAft>
                <a:buClrTx/>
                <a:buSzTx/>
                <a:buFontTx/>
                <a:buNone/>
                <a:tabLst/>
              </a:pPr>
              <a:r>
                <a:rPr kumimoji="0" lang="he-IL" altLang="he-IL" sz="2000" b="0" i="0" u="none" strike="noStrike" cap="none" normalizeH="0" baseline="0" dirty="0">
                  <a:ln>
                    <a:noFill/>
                  </a:ln>
                  <a:solidFill>
                    <a:srgbClr val="1F4E79"/>
                  </a:solidFill>
                  <a:effectLst/>
                  <a:latin typeface="Tahoma" panose="020B0604030504040204" pitchFamily="34" charset="0"/>
                  <a:cs typeface="Tahoma" panose="020B0604030504040204" pitchFamily="34" charset="0"/>
                </a:rPr>
                <a:t>פסק זמן – </a:t>
              </a:r>
              <a:r>
                <a:rPr kumimoji="0" lang="he-IL" altLang="he-IL" b="0" i="0" u="none" strike="noStrike" cap="none" normalizeH="0" baseline="0" dirty="0">
                  <a:ln>
                    <a:noFill/>
                  </a:ln>
                  <a:solidFill>
                    <a:srgbClr val="1F4E79"/>
                  </a:solidFill>
                  <a:effectLst/>
                  <a:latin typeface="Tahoma" panose="020B0604030504040204" pitchFamily="34" charset="0"/>
                  <a:cs typeface="Tahoma" panose="020B0604030504040204" pitchFamily="34" charset="0"/>
                </a:rPr>
                <a:t>הרחקת הילד מהמרחב הציבורי/משפחתי, להבהרה סופית של חציית גבול התנהגותי מקובל</a:t>
              </a:r>
              <a:endParaRPr kumimoji="0" lang="he-IL" altLang="he-IL" sz="1800" b="0" i="0" u="none" strike="noStrike" cap="none" normalizeH="0" baseline="0" dirty="0">
                <a:ln>
                  <a:noFill/>
                </a:ln>
                <a:solidFill>
                  <a:schemeClr val="tx1"/>
                </a:solidFill>
                <a:effectLst/>
                <a:latin typeface="Arial" panose="020B0604020202020204" pitchFamily="34" charset="0"/>
              </a:endParaRPr>
            </a:p>
          </p:txBody>
        </p:sp>
        <p:pic>
          <p:nvPicPr>
            <p:cNvPr id="8" name="Picture 2">
              <a:extLst>
                <a:ext uri="{FF2B5EF4-FFF2-40B4-BE49-F238E27FC236}">
                  <a16:creationId xmlns:a16="http://schemas.microsoft.com/office/drawing/2014/main" id="{9EE3E63D-F22E-93C8-4861-B2FCEC6104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41629" y="4876835"/>
              <a:ext cx="257175" cy="495300"/>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תיבת טקסט 2">
            <a:extLst>
              <a:ext uri="{FF2B5EF4-FFF2-40B4-BE49-F238E27FC236}">
                <a16:creationId xmlns:a16="http://schemas.microsoft.com/office/drawing/2014/main" id="{66F30069-7830-7C29-AEF0-DED93B38C5DC}"/>
              </a:ext>
            </a:extLst>
          </p:cNvPr>
          <p:cNvSpPr txBox="1"/>
          <p:nvPr/>
        </p:nvSpPr>
        <p:spPr>
          <a:xfrm>
            <a:off x="5213425" y="201287"/>
            <a:ext cx="6790226" cy="545706"/>
          </a:xfrm>
          <a:prstGeom prst="rect">
            <a:avLst/>
          </a:prstGeom>
          <a:solidFill>
            <a:schemeClr val="tx2">
              <a:lumMod val="50000"/>
              <a:lumOff val="50000"/>
            </a:schemeClr>
          </a:solidFill>
          <a:effectLst>
            <a:softEdge rad="63500"/>
          </a:effectLst>
        </p:spPr>
        <p:txBody>
          <a:bodyPr vert="horz" lIns="91440" tIns="45720" rIns="91440" bIns="45720" rtlCol="0" anchor="t">
            <a:normAutofit/>
          </a:bodyPr>
          <a:lstStyle/>
          <a:p>
            <a:pPr algn="r">
              <a:lnSpc>
                <a:spcPct val="90000"/>
              </a:lnSpc>
              <a:spcBef>
                <a:spcPct val="0"/>
              </a:spcBef>
              <a:spcAft>
                <a:spcPts val="600"/>
              </a:spcAft>
            </a:pPr>
            <a:r>
              <a:rPr kumimoji="0" lang="en-US" sz="3200" b="0" i="0" u="none" strike="noStrike" cap="none" spc="0" normalizeH="0" baseline="0" noProof="0" dirty="0">
                <a:ln>
                  <a:noFill/>
                </a:ln>
                <a:effectLst/>
                <a:uLnTx/>
                <a:uFillTx/>
                <a:latin typeface="+mj-lt"/>
                <a:ea typeface="+mj-ea"/>
                <a:cs typeface="+mj-cs"/>
              </a:rPr>
              <a:t> </a:t>
            </a:r>
            <a:r>
              <a:rPr kumimoji="0" lang="he-IL" sz="3200" b="0" i="0" u="none" strike="noStrike" cap="none" spc="0" normalizeH="0" baseline="0" noProof="0" dirty="0">
                <a:ln>
                  <a:noFill/>
                </a:ln>
                <a:solidFill>
                  <a:schemeClr val="bg1"/>
                </a:solidFill>
                <a:effectLst/>
                <a:uLnTx/>
                <a:uFillTx/>
                <a:latin typeface="+mj-lt"/>
                <a:ea typeface="+mj-ea"/>
              </a:rPr>
              <a:t>תגובה להתנהגות לא נאותה – שלבי ביצוע</a:t>
            </a:r>
            <a:endParaRPr lang="en-US" sz="3200" dirty="0">
              <a:solidFill>
                <a:schemeClr val="bg1"/>
              </a:solidFill>
              <a:latin typeface="+mj-lt"/>
              <a:ea typeface="+mj-ea"/>
            </a:endParaRPr>
          </a:p>
        </p:txBody>
      </p:sp>
    </p:spTree>
    <p:extLst>
      <p:ext uri="{BB962C8B-B14F-4D97-AF65-F5344CB8AC3E}">
        <p14:creationId xmlns:p14="http://schemas.microsoft.com/office/powerpoint/2010/main" val="3472718225"/>
      </p:ext>
    </p:extLst>
  </p:cSld>
  <p:clrMapOvr>
    <a:masterClrMapping/>
  </p:clrMapOvr>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19835</TotalTime>
  <Words>1811</Words>
  <Application>Microsoft Office PowerPoint</Application>
  <PresentationFormat>מסך רחב</PresentationFormat>
  <Paragraphs>142</Paragraphs>
  <Slides>14</Slides>
  <Notes>0</Notes>
  <HiddenSlides>0</HiddenSlides>
  <MMClips>0</MMClips>
  <ScaleCrop>false</ScaleCrop>
  <HeadingPairs>
    <vt:vector size="6" baseType="variant">
      <vt:variant>
        <vt:lpstr>גופנים בשימוש</vt:lpstr>
      </vt:variant>
      <vt:variant>
        <vt:i4>5</vt:i4>
      </vt:variant>
      <vt:variant>
        <vt:lpstr>ערכת נושא</vt:lpstr>
      </vt:variant>
      <vt:variant>
        <vt:i4>1</vt:i4>
      </vt:variant>
      <vt:variant>
        <vt:lpstr>כותרות שקופיות</vt:lpstr>
      </vt:variant>
      <vt:variant>
        <vt:i4>14</vt:i4>
      </vt:variant>
    </vt:vector>
  </HeadingPairs>
  <TitlesOfParts>
    <vt:vector size="20" baseType="lpstr">
      <vt:lpstr>Aptos</vt:lpstr>
      <vt:lpstr>Aptos Display</vt:lpstr>
      <vt:lpstr>Arial</vt:lpstr>
      <vt:lpstr>Tahoma</vt:lpstr>
      <vt:lpstr>Wingdings</vt:lpstr>
      <vt:lpstr>ערכת נושא Office</vt:lpstr>
      <vt:lpstr>עקרונות מנחים להורות טובה דייה</vt:lpstr>
      <vt:lpstr> חמישה עקרונות  מנחים להורות טובה דיה</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טליה צווילינג אלן</dc:creator>
  <cp:lastModifiedBy>אייל מזרחי</cp:lastModifiedBy>
  <cp:revision>7</cp:revision>
  <dcterms:created xsi:type="dcterms:W3CDTF">2024-10-07T09:30:33Z</dcterms:created>
  <dcterms:modified xsi:type="dcterms:W3CDTF">2026-08-06T11:22:06Z</dcterms:modified>
</cp:coreProperties>
</file>